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_rels/notesSlide6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6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4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69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33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59.png" ContentType="image/png"/>
  <Override PartName="/ppt/media/image22.png" ContentType="image/png"/>
  <Override PartName="/ppt/media/image24.jpeg" ContentType="image/jpeg"/>
  <Override PartName="/ppt/media/image61.png" ContentType="image/png"/>
  <Override PartName="/ppt/media/image60.png" ContentType="image/png"/>
  <Override PartName="/ppt/media/image23.png" ContentType="image/png"/>
  <Override PartName="/ppt/media/image3.png" ContentType="image/png"/>
  <Override PartName="/ppt/media/image15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gif" ContentType="image/gif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66.xml" ContentType="application/vnd.openxmlformats-officedocument.presentationml.slide+xml"/>
  <Override PartName="/ppt/slides/slide29.xml" ContentType="application/vnd.openxmlformats-officedocument.presentationml.slide+xml"/>
  <Override PartName="/ppt/slides/slide65.xml" ContentType="application/vnd.openxmlformats-officedocument.presentationml.slide+xml"/>
  <Override PartName="/ppt/slides/slide28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2.xml.rels" ContentType="application/vnd.openxmlformats-package.relationships+xml"/>
  <Override PartName="/ppt/slides/_rels/slide1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mover o slide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Clique para editar o formato de notas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&lt;cabeçalho&gt;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D166461-F69D-4D17-A371-36A31DA6662E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6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BF93BF5-329A-4204-8F70-7BD4560E163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9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2A026EC-1205-4100-8DC6-27408BF9A26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2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4051238-F90C-4E42-84D4-FA2322B57F5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3B42D67-AA44-4E4F-B77E-819CF13146B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8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1304B6B-C01A-4A6C-81A1-644AABB71BA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1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15A3E5E-1A94-4E8B-BACA-C3A5741B088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4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828C0E8-7496-4F07-9CDD-C584FEA21BB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7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B4D9710-6737-4CF0-A09A-F8A07D48199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PlaceHolder 1"/>
          <p:cNvSpPr>
            <a:spLocks noGrp="1"/>
          </p:cNvSpPr>
          <p:nvPr>
            <p:ph type="sldImg"/>
          </p:nvPr>
        </p:nvSpPr>
        <p:spPr>
          <a:xfrm>
            <a:off x="687240" y="1143000"/>
            <a:ext cx="5478120" cy="3082680"/>
          </a:xfrm>
          <a:prstGeom prst="rect">
            <a:avLst/>
          </a:prstGeom>
          <a:ln w="0">
            <a:noFill/>
          </a:ln>
        </p:spPr>
      </p:sp>
      <p:sp>
        <p:nvSpPr>
          <p:cNvPr id="8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440" cy="359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0" name="CustomShape 3"/>
          <p:cNvSpPr/>
          <p:nvPr/>
        </p:nvSpPr>
        <p:spPr>
          <a:xfrm>
            <a:off x="3884760" y="8685360"/>
            <a:ext cx="296784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195DDCC-3F41-4A69-9390-DB1173FEFCC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2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6A6100B-43A2-4DBE-898C-643663D64D3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PlaceHolder 1"/>
          <p:cNvSpPr>
            <a:spLocks noGrp="1"/>
          </p:cNvSpPr>
          <p:nvPr>
            <p:ph type="sldImg"/>
          </p:nvPr>
        </p:nvSpPr>
        <p:spPr>
          <a:xfrm>
            <a:off x="687240" y="1143000"/>
            <a:ext cx="5479560" cy="3082680"/>
          </a:xfrm>
          <a:prstGeom prst="rect">
            <a:avLst/>
          </a:prstGeom>
          <a:ln w="0">
            <a:noFill/>
          </a:ln>
        </p:spPr>
      </p:sp>
      <p:sp>
        <p:nvSpPr>
          <p:cNvPr id="8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16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3" name="CustomShape 3"/>
          <p:cNvSpPr/>
          <p:nvPr/>
        </p:nvSpPr>
        <p:spPr>
          <a:xfrm>
            <a:off x="3884760" y="8685360"/>
            <a:ext cx="29685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984ABAB-4004-48FF-BAF9-344B724D364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6AC91AB-547B-4060-AFD6-203DC87A901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9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0DA822A-E54D-4DCF-92D0-C161C12454A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2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8029D73-4D3F-414E-9F97-E0BE069B712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C48B111-AE0C-4B8A-B378-DA3453B4182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8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59DD4B3-844F-4D37-BA8B-6CB1279A259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1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8E02C4A-31EB-4222-B8AE-619B98B552D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4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700486B-ED4D-4F07-83B0-74F31660A41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B7FBB7E-5385-435C-88F7-FA996E84CC0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257EF08-4B4B-443A-B0E6-1438E12B238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5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58491A4-24BD-469C-8C70-7C742C7BA41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3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E71EB19-4071-4FCB-BD87-2DFAAE92B7F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7FA1BDE-8C81-4433-9A5B-CE099C819D7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9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5880CA4-8F39-45F7-AAFF-88ECCA5E8D0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2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FFF0933-957F-4C4A-B03B-A44FDC72AE4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5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CE6A219-186D-4887-9874-30FDCC2FE97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8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70D2AB0-6EDB-4840-BEE0-91994EEE506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1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7280FFC-2246-4707-9F33-059731DCD92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4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BA426AD-4D11-468B-B22C-F3D593DB0A3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120"/>
          </a:xfrm>
          <a:prstGeom prst="rect">
            <a:avLst/>
          </a:prstGeom>
          <a:ln w="0">
            <a:noFill/>
          </a:ln>
        </p:spPr>
      </p:sp>
      <p:sp>
        <p:nvSpPr>
          <p:cNvPr id="8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DAADBA9-8895-4466-97E0-16D8ED9A93F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9560" cy="3082680"/>
          </a:xfrm>
          <a:prstGeom prst="rect">
            <a:avLst/>
          </a:prstGeom>
          <a:ln w="0">
            <a:noFill/>
          </a:ln>
        </p:spPr>
      </p:sp>
      <p:sp>
        <p:nvSpPr>
          <p:cNvPr id="8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0" name="CustomShape 3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B23DE47-87A6-4860-B9AC-2516A14569C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8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926DD3A-F72B-45A5-A496-883A1299EF7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1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2B2D7DE-24D5-44B8-8BF6-C2A6ADED20F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3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947BF25-2531-4E62-BA91-F7A392C9FFF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6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C62CA29-7BC9-4352-87A5-C87497E26C2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9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441A1AF-4AC8-4417-86F4-4AE50FAF837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2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176D1FF-1A71-45E5-850F-67D21BBA8D3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5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6D13F37-1849-4272-B820-27FC0721BFD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8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7FCF48A-778B-447F-B62A-CCF5A5A0151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1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DB94781-1B9A-4E03-93DF-855D37CDE55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4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A792522-05E0-4480-8411-217B26047BD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7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6201D61-522C-4FD3-AD0A-89861A9A37B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4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8E5959E-0BBF-42EA-AAF7-97E91C2DFF0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0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8C26444-1A10-4E6A-91AB-7FD827DE52C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3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08F47E1-BF44-4EC7-BF1C-3EFCC9E32D9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6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2C916E4-7A7D-4B0A-84E1-B5FF81314DD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9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6ABB540-0ECB-4F6D-8147-8D5251844D9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2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7A8CD9F-F14E-4312-BDE8-479A0E151AE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5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2A9C9F5-78FF-47A0-A412-4676BF21026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8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B528F3B-469C-4A23-8D1E-F0CCFBEEA11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E4A8ABD-BEB4-4AEA-A082-6690EAF3AAD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0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50D5376-B67E-44B2-A939-C80833B20E0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3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FF105CC-16AB-433D-ADE0-BB44FC89DE9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264360"/>
            <a:ext cx="12189600" cy="5914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0" y="360"/>
            <a:ext cx="12189600" cy="933480"/>
          </a:xfrm>
          <a:prstGeom prst="rect">
            <a:avLst/>
          </a:prstGeom>
          <a:solidFill>
            <a:srgbClr val="fec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9680" cy="679680"/>
          </a:xfrm>
          <a:prstGeom prst="rect">
            <a:avLst/>
          </a:prstGeom>
          <a:ln w="0">
            <a:noFill/>
          </a:ln>
        </p:spPr>
      </p:pic>
      <p:pic>
        <p:nvPicPr>
          <p:cNvPr id="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7480" cy="537480"/>
          </a:xfrm>
          <a:prstGeom prst="rect">
            <a:avLst/>
          </a:prstGeom>
          <a:ln w="0">
            <a:noFill/>
          </a:ln>
        </p:spPr>
      </p:pic>
      <p:pic>
        <p:nvPicPr>
          <p:cNvPr id="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7480" cy="514800"/>
          </a:xfrm>
          <a:prstGeom prst="rect">
            <a:avLst/>
          </a:prstGeom>
          <a:ln w="0">
            <a:noFill/>
          </a:ln>
        </p:spPr>
      </p:pic>
      <p:sp>
        <p:nvSpPr>
          <p:cNvPr id="5" name="CustomShape 3"/>
          <p:cNvSpPr/>
          <p:nvPr/>
        </p:nvSpPr>
        <p:spPr>
          <a:xfrm>
            <a:off x="2088000" y="6372360"/>
            <a:ext cx="9153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Desenvolvimento de Sistemas MultiAgentes Embarcados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CustomShape 4"/>
          <p:cNvSpPr/>
          <p:nvPr/>
        </p:nvSpPr>
        <p:spPr>
          <a:xfrm>
            <a:off x="11111040" y="6358320"/>
            <a:ext cx="101304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90D4A57C-D28F-47AD-8749-DA6670812A35}" type="slidenum">
              <a:rPr b="1" lang="en-US" sz="14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0" y="6264360"/>
            <a:ext cx="12189240" cy="5911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0" y="360"/>
            <a:ext cx="12189240" cy="933120"/>
          </a:xfrm>
          <a:prstGeom prst="rect">
            <a:avLst/>
          </a:prstGeom>
          <a:solidFill>
            <a:srgbClr val="fec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9320" cy="679320"/>
          </a:xfrm>
          <a:prstGeom prst="rect">
            <a:avLst/>
          </a:prstGeom>
          <a:ln w="0">
            <a:noFill/>
          </a:ln>
        </p:spPr>
      </p:pic>
      <p:pic>
        <p:nvPicPr>
          <p:cNvPr id="4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7120" cy="537120"/>
          </a:xfrm>
          <a:prstGeom prst="rect">
            <a:avLst/>
          </a:prstGeom>
          <a:ln w="0">
            <a:noFill/>
          </a:ln>
        </p:spPr>
      </p:pic>
      <p:pic>
        <p:nvPicPr>
          <p:cNvPr id="4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7120" cy="514440"/>
          </a:xfrm>
          <a:prstGeom prst="rect">
            <a:avLst/>
          </a:prstGeom>
          <a:ln w="0">
            <a:noFill/>
          </a:ln>
        </p:spPr>
      </p:pic>
      <p:sp>
        <p:nvSpPr>
          <p:cNvPr id="50" name="CustomShape 4"/>
          <p:cNvSpPr/>
          <p:nvPr/>
        </p:nvSpPr>
        <p:spPr>
          <a:xfrm>
            <a:off x="11111040" y="6358320"/>
            <a:ext cx="101268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3F8D987-4338-4F58-8208-8C0F8E88B1F5}" type="slidenum">
              <a:rPr b="1" lang="en-US" sz="14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CustomShape 10"/>
          <p:cNvSpPr/>
          <p:nvPr/>
        </p:nvSpPr>
        <p:spPr>
          <a:xfrm>
            <a:off x="2088000" y="6372360"/>
            <a:ext cx="915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Inteligência Artificial Distribuída e Embarcada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3"/>
          <p:cNvSpPr/>
          <p:nvPr/>
        </p:nvSpPr>
        <p:spPr>
          <a:xfrm>
            <a:off x="0" y="6264360"/>
            <a:ext cx="12191760" cy="593640"/>
          </a:xfrm>
          <a:prstGeom prst="rect">
            <a:avLst/>
          </a:prstGeom>
          <a:solidFill>
            <a:srgbClr val="068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CustomShape 4"/>
          <p:cNvSpPr/>
          <p:nvPr/>
        </p:nvSpPr>
        <p:spPr>
          <a:xfrm>
            <a:off x="0" y="360"/>
            <a:ext cx="12191760" cy="935640"/>
          </a:xfrm>
          <a:prstGeom prst="rect">
            <a:avLst/>
          </a:prstGeom>
          <a:solidFill>
            <a:srgbClr val="068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81840" cy="681840"/>
          </a:xfrm>
          <a:prstGeom prst="rect">
            <a:avLst/>
          </a:prstGeom>
          <a:ln w="0">
            <a:noFill/>
          </a:ln>
        </p:spPr>
      </p:pic>
      <p:pic>
        <p:nvPicPr>
          <p:cNvPr id="93" name="Imagem 5" descr=""/>
          <p:cNvPicPr/>
          <p:nvPr/>
        </p:nvPicPr>
        <p:blipFill>
          <a:blip r:embed="rId3"/>
          <a:stretch/>
        </p:blipFill>
        <p:spPr>
          <a:xfrm>
            <a:off x="928800" y="6300360"/>
            <a:ext cx="719640" cy="516960"/>
          </a:xfrm>
          <a:prstGeom prst="rect">
            <a:avLst/>
          </a:prstGeom>
          <a:ln w="0">
            <a:noFill/>
          </a:ln>
        </p:spPr>
      </p:pic>
      <p:sp>
        <p:nvSpPr>
          <p:cNvPr id="94" name="CustomShape 5"/>
          <p:cNvSpPr/>
          <p:nvPr/>
        </p:nvSpPr>
        <p:spPr>
          <a:xfrm>
            <a:off x="2523960" y="6372360"/>
            <a:ext cx="9155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An IDE to Support the Development of Embedded Multi-Agent Systems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11164320" y="6286320"/>
            <a:ext cx="1015200" cy="5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ECE3C7A-C019-439D-81E1-81ED1BEA804E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Imagem 11" descr=""/>
          <p:cNvPicPr/>
          <p:nvPr/>
        </p:nvPicPr>
        <p:blipFill>
          <a:blip r:embed="rId4"/>
          <a:stretch/>
        </p:blipFill>
        <p:spPr>
          <a:xfrm>
            <a:off x="1803600" y="6381360"/>
            <a:ext cx="1015200" cy="375480"/>
          </a:xfrm>
          <a:prstGeom prst="rect">
            <a:avLst/>
          </a:prstGeom>
          <a:ln w="0">
            <a:noFill/>
          </a:ln>
        </p:spPr>
      </p:pic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0" y="6264360"/>
            <a:ext cx="12189240" cy="5911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0" y="360"/>
            <a:ext cx="12189240" cy="933120"/>
          </a:xfrm>
          <a:prstGeom prst="rect">
            <a:avLst/>
          </a:prstGeom>
          <a:solidFill>
            <a:srgbClr val="fec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9320" cy="679320"/>
          </a:xfrm>
          <a:prstGeom prst="rect">
            <a:avLst/>
          </a:prstGeom>
          <a:ln w="0">
            <a:noFill/>
          </a:ln>
        </p:spPr>
      </p:pic>
      <p:pic>
        <p:nvPicPr>
          <p:cNvPr id="13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7120" cy="537120"/>
          </a:xfrm>
          <a:prstGeom prst="rect">
            <a:avLst/>
          </a:prstGeom>
          <a:ln w="0">
            <a:noFill/>
          </a:ln>
        </p:spPr>
      </p:pic>
      <p:pic>
        <p:nvPicPr>
          <p:cNvPr id="13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7120" cy="514440"/>
          </a:xfrm>
          <a:prstGeom prst="rect">
            <a:avLst/>
          </a:prstGeom>
          <a:ln w="0">
            <a:noFill/>
          </a:ln>
        </p:spPr>
      </p:pic>
      <p:sp>
        <p:nvSpPr>
          <p:cNvPr id="140" name="CustomShape 3"/>
          <p:cNvSpPr/>
          <p:nvPr/>
        </p:nvSpPr>
        <p:spPr>
          <a:xfrm>
            <a:off x="2088000" y="6372360"/>
            <a:ext cx="915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Inteligência Artificial Distribuída e Embarcada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11111040" y="6358320"/>
            <a:ext cx="101268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E274DCDF-B150-4580-BBCC-1600CA858AFF}" type="slidenum">
              <a:rPr b="1" lang="en-US" sz="14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6264360"/>
            <a:ext cx="12189240" cy="5911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0" y="360"/>
            <a:ext cx="12189240" cy="933120"/>
          </a:xfrm>
          <a:prstGeom prst="rect">
            <a:avLst/>
          </a:prstGeom>
          <a:solidFill>
            <a:srgbClr val="fec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9320" cy="679320"/>
          </a:xfrm>
          <a:prstGeom prst="rect">
            <a:avLst/>
          </a:prstGeom>
          <a:ln w="0">
            <a:noFill/>
          </a:ln>
        </p:spPr>
      </p:pic>
      <p:pic>
        <p:nvPicPr>
          <p:cNvPr id="18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7120" cy="537120"/>
          </a:xfrm>
          <a:prstGeom prst="rect">
            <a:avLst/>
          </a:prstGeom>
          <a:ln w="0">
            <a:noFill/>
          </a:ln>
        </p:spPr>
      </p:pic>
      <p:pic>
        <p:nvPicPr>
          <p:cNvPr id="18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7120" cy="514440"/>
          </a:xfrm>
          <a:prstGeom prst="rect">
            <a:avLst/>
          </a:prstGeom>
          <a:ln w="0">
            <a:noFill/>
          </a:ln>
        </p:spPr>
      </p:pic>
      <p:sp>
        <p:nvSpPr>
          <p:cNvPr id="185" name="CustomShape 3"/>
          <p:cNvSpPr/>
          <p:nvPr/>
        </p:nvSpPr>
        <p:spPr>
          <a:xfrm>
            <a:off x="2088000" y="6372360"/>
            <a:ext cx="915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Inteligência Artificial Distribuída e Embarcada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11111040" y="6358320"/>
            <a:ext cx="101268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516C36F-C993-4026-A18B-E19BFFB39C26}" type="slidenum">
              <a:rPr b="1" lang="en-US" sz="14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://jason.sf.net" TargetMode="Externa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9.gif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25.xml"/><Relationship Id="rId8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slideLayout" Target="../slideLayouts/slideLayout25.xml"/><Relationship Id="rId9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21.png"/><Relationship Id="rId8" Type="http://schemas.openxmlformats.org/officeDocument/2006/relationships/image" Target="../media/image15.png"/><Relationship Id="rId9" Type="http://schemas.openxmlformats.org/officeDocument/2006/relationships/slideLayout" Target="../slideLayouts/slideLayout25.xml"/><Relationship Id="rId10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18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slideLayout" Target="../slideLayouts/slideLayout25.xml"/><Relationship Id="rId1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slideLayout" Target="../slideLayouts/slideLayout25.xml"/><Relationship Id="rId10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8.png"/><Relationship Id="rId8" Type="http://schemas.openxmlformats.org/officeDocument/2006/relationships/slideLayout" Target="../slideLayouts/slideLayout25.xml"/><Relationship Id="rId9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24.jpeg"/><Relationship Id="rId5" Type="http://schemas.openxmlformats.org/officeDocument/2006/relationships/image" Target="../media/image39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24.jpeg"/><Relationship Id="rId5" Type="http://schemas.openxmlformats.org/officeDocument/2006/relationships/image" Target="../media/image26.png"/><Relationship Id="rId6" Type="http://schemas.openxmlformats.org/officeDocument/2006/relationships/image" Target="../media/image39.png"/><Relationship Id="rId7" Type="http://schemas.openxmlformats.org/officeDocument/2006/relationships/slideLayout" Target="../slideLayouts/slideLayout25.xml"/><Relationship Id="rId8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24.jpeg"/><Relationship Id="rId5" Type="http://schemas.openxmlformats.org/officeDocument/2006/relationships/image" Target="../media/image26.png"/><Relationship Id="rId6" Type="http://schemas.openxmlformats.org/officeDocument/2006/relationships/image" Target="../media/image39.png"/><Relationship Id="rId7" Type="http://schemas.openxmlformats.org/officeDocument/2006/relationships/slideLayout" Target="../slideLayouts/slideLayout25.xml"/><Relationship Id="rId8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24.jpeg"/><Relationship Id="rId5" Type="http://schemas.openxmlformats.org/officeDocument/2006/relationships/image" Target="../media/image26.png"/><Relationship Id="rId6" Type="http://schemas.openxmlformats.org/officeDocument/2006/relationships/image" Target="../media/image34.png"/><Relationship Id="rId7" Type="http://schemas.openxmlformats.org/officeDocument/2006/relationships/image" Target="../media/image40.png"/><Relationship Id="rId8" Type="http://schemas.openxmlformats.org/officeDocument/2006/relationships/image" Target="../media/image39.png"/><Relationship Id="rId9" Type="http://schemas.openxmlformats.org/officeDocument/2006/relationships/slideLayout" Target="../slideLayouts/slideLayout25.xml"/><Relationship Id="rId10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24.jpeg"/><Relationship Id="rId5" Type="http://schemas.openxmlformats.org/officeDocument/2006/relationships/image" Target="../media/image26.png"/><Relationship Id="rId6" Type="http://schemas.openxmlformats.org/officeDocument/2006/relationships/image" Target="../media/image34.png"/><Relationship Id="rId7" Type="http://schemas.openxmlformats.org/officeDocument/2006/relationships/image" Target="../media/image40.png"/><Relationship Id="rId8" Type="http://schemas.openxmlformats.org/officeDocument/2006/relationships/image" Target="../media/image39.png"/><Relationship Id="rId9" Type="http://schemas.openxmlformats.org/officeDocument/2006/relationships/slideLayout" Target="../slideLayouts/slideLayout25.xml"/><Relationship Id="rId10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24.jpeg"/><Relationship Id="rId5" Type="http://schemas.openxmlformats.org/officeDocument/2006/relationships/image" Target="../media/image26.png"/><Relationship Id="rId6" Type="http://schemas.openxmlformats.org/officeDocument/2006/relationships/image" Target="../media/image34.png"/><Relationship Id="rId7" Type="http://schemas.openxmlformats.org/officeDocument/2006/relationships/image" Target="../media/image40.png"/><Relationship Id="rId8" Type="http://schemas.openxmlformats.org/officeDocument/2006/relationships/image" Target="../media/image39.png"/><Relationship Id="rId9" Type="http://schemas.openxmlformats.org/officeDocument/2006/relationships/slideLayout" Target="../slideLayouts/slideLayout25.xml"/><Relationship Id="rId10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hyperlink" Target="https://ide.chon.group/" TargetMode="External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49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9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9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9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49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49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2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49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2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2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49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hyperlink" Target="https://sourceforge.net/p/chonos/examples/ci/master/tree/01-singleAgent/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hyperlink" Target="https://sourceforge.net/p/chonos/examples/ci/master/tree/01-singleAgent/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hyperlink" Target="https://www.google.com.br/books/edition/Programming_Multi_Agent_Systems_in_Agent/AJHD4GkIQs0C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3"/>
          <p:cNvSpPr/>
          <p:nvPr/>
        </p:nvSpPr>
        <p:spPr>
          <a:xfrm>
            <a:off x="0" y="0"/>
            <a:ext cx="12189600" cy="933480"/>
          </a:xfrm>
          <a:prstGeom prst="rect">
            <a:avLst/>
          </a:prstGeom>
          <a:solidFill>
            <a:srgbClr val="fec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CustomShape 16"/>
          <p:cNvSpPr/>
          <p:nvPr/>
        </p:nvSpPr>
        <p:spPr>
          <a:xfrm>
            <a:off x="0" y="6264000"/>
            <a:ext cx="12189600" cy="5914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3" name="CustomShape 17"/>
          <p:cNvSpPr/>
          <p:nvPr/>
        </p:nvSpPr>
        <p:spPr>
          <a:xfrm>
            <a:off x="0" y="1131480"/>
            <a:ext cx="12191400" cy="16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3200" spc="-1" strike="noStrike">
                <a:solidFill>
                  <a:srgbClr val="000000"/>
                </a:solidFill>
                <a:latin typeface="Arial Rounded MT Bold"/>
                <a:ea typeface="DejaVu Sans"/>
              </a:rPr>
              <a:t>Inteligência Artificial  Distribuída e Embarcada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000000"/>
                </a:solidFill>
                <a:latin typeface="Arial Rounded MT Bold"/>
                <a:ea typeface="Arial"/>
              </a:rPr>
              <a:t>SingleAgent System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CustomShape 18"/>
          <p:cNvSpPr/>
          <p:nvPr/>
        </p:nvSpPr>
        <p:spPr>
          <a:xfrm>
            <a:off x="0" y="4032000"/>
            <a:ext cx="12191400" cy="28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80000"/>
              </a:lnSpc>
              <a:spcBef>
                <a:spcPts val="1001"/>
              </a:spcBef>
            </a:pPr>
            <a:r>
              <a:rPr b="0" lang="pt-BR" sz="1000" spc="-1" strike="noStrike">
                <a:solidFill>
                  <a:srgbClr val="000000"/>
                </a:solidFill>
                <a:latin typeface="Verdana"/>
                <a:ea typeface="Verdana"/>
              </a:rPr>
              <a:t>Centro Federal de Educação Tecnológica (CEFET/RJ)</a:t>
            </a:r>
            <a:endParaRPr b="0" lang="pt-BR" sz="1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0000"/>
              </a:lnSpc>
              <a:spcBef>
                <a:spcPts val="1001"/>
              </a:spcBef>
            </a:pPr>
            <a:r>
              <a:rPr b="0" lang="pt-BR" sz="1000" spc="-1" strike="noStrike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b="0" lang="pt-BR" sz="1000" spc="-1" strike="noStrike">
                <a:solidFill>
                  <a:srgbClr val="000000"/>
                </a:solidFill>
                <a:latin typeface="Verdana"/>
                <a:ea typeface="Verdana"/>
              </a:rPr>
              <a:t>Universidade Federal Fluminense (UFF), Brasil </a:t>
            </a:r>
            <a:endParaRPr b="0" lang="pt-B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CustomShape 19"/>
          <p:cNvSpPr/>
          <p:nvPr/>
        </p:nvSpPr>
        <p:spPr>
          <a:xfrm>
            <a:off x="0" y="3268800"/>
            <a:ext cx="12191400" cy="67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39840" algn="ctr">
              <a:lnSpc>
                <a:spcPct val="8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Carlos Eduardo Pantoja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39840" algn="ctr">
              <a:lnSpc>
                <a:spcPct val="8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Nilson Mori Lazarin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6" name="Imagem 5_ 1" descr=""/>
          <p:cNvPicPr/>
          <p:nvPr/>
        </p:nvPicPr>
        <p:blipFill>
          <a:blip r:embed="rId1"/>
          <a:stretch/>
        </p:blipFill>
        <p:spPr>
          <a:xfrm>
            <a:off x="7155720" y="5509440"/>
            <a:ext cx="2254320" cy="601920"/>
          </a:xfrm>
          <a:prstGeom prst="rect">
            <a:avLst/>
          </a:prstGeom>
          <a:ln w="0">
            <a:noFill/>
          </a:ln>
        </p:spPr>
      </p:pic>
      <p:pic>
        <p:nvPicPr>
          <p:cNvPr id="237" name="Google Shape;57;p 1" descr=""/>
          <p:cNvPicPr/>
          <p:nvPr/>
        </p:nvPicPr>
        <p:blipFill>
          <a:blip r:embed="rId2"/>
          <a:stretch/>
        </p:blipFill>
        <p:spPr>
          <a:xfrm>
            <a:off x="2681640" y="4908960"/>
            <a:ext cx="1797480" cy="1288800"/>
          </a:xfrm>
          <a:prstGeom prst="rect">
            <a:avLst/>
          </a:prstGeom>
          <a:ln w="0">
            <a:noFill/>
          </a:ln>
        </p:spPr>
      </p:pic>
      <p:pic>
        <p:nvPicPr>
          <p:cNvPr id="238" name="Imagem 8" descr=""/>
          <p:cNvPicPr/>
          <p:nvPr/>
        </p:nvPicPr>
        <p:blipFill>
          <a:blip r:embed="rId3"/>
          <a:stretch/>
        </p:blipFill>
        <p:spPr>
          <a:xfrm>
            <a:off x="5088600" y="5383800"/>
            <a:ext cx="1508760" cy="77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5"/>
          <p:cNvSpPr/>
          <p:nvPr/>
        </p:nvSpPr>
        <p:spPr>
          <a:xfrm>
            <a:off x="154440" y="14292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AgentSpeak(L)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CaixaDeTexto 1"/>
          <p:cNvSpPr/>
          <p:nvPr/>
        </p:nvSpPr>
        <p:spPr>
          <a:xfrm>
            <a:off x="511920" y="1719360"/>
            <a:ext cx="10836000" cy="240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Um agente AgentSpeak(L) corresponde à especificação de: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Uma base de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n-US" sz="4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crenças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;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CaixaDeTexto 4"/>
          <p:cNvSpPr/>
          <p:nvPr/>
        </p:nvSpPr>
        <p:spPr>
          <a:xfrm>
            <a:off x="310680" y="5658840"/>
            <a:ext cx="115117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HÜBNER, Jomi Fred; BORDINI, Rafael Heitor; VIEIRA, Renata. Introdução ao desenvolvimento de sistemas multiagentes com Jason.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XII Escola de Informática da SBC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v. 2, p. 51–89, 2004.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5"/>
          <p:cNvSpPr/>
          <p:nvPr/>
        </p:nvSpPr>
        <p:spPr>
          <a:xfrm>
            <a:off x="154440" y="14292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AgentSpeak(L)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CaixaDeTexto 1"/>
          <p:cNvSpPr/>
          <p:nvPr/>
        </p:nvSpPr>
        <p:spPr>
          <a:xfrm>
            <a:off x="511920" y="1719360"/>
            <a:ext cx="10836000" cy="30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Um agente AgentSpeak(L) corresponde à especificação de: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Uma base de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n-US" sz="4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crenças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;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Uma lista de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n-US" sz="4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objetivos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;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CaixaDeTexto 4"/>
          <p:cNvSpPr/>
          <p:nvPr/>
        </p:nvSpPr>
        <p:spPr>
          <a:xfrm>
            <a:off x="310680" y="5658840"/>
            <a:ext cx="115117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HÜBNER, Jomi Fred; BORDINI, Rafael Heitor; VIEIRA, Renata. Introdução ao desenvolvimento de sistemas multiagentes com Jason.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XII Escola de Informática da SBC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v. 2, p. 51–89, 2004.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5"/>
          <p:cNvSpPr/>
          <p:nvPr/>
        </p:nvSpPr>
        <p:spPr>
          <a:xfrm>
            <a:off x="154440" y="14292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AgentSpeak(L)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CaixaDeTexto 1"/>
          <p:cNvSpPr/>
          <p:nvPr/>
        </p:nvSpPr>
        <p:spPr>
          <a:xfrm>
            <a:off x="511920" y="1719360"/>
            <a:ext cx="10836000" cy="362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Um agente AgentSpeak(L) corresponde à especificação de: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Uma base de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n-US" sz="4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crenças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;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Uma lista de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n-US" sz="4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objetivos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;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Uma biblioteca de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 </a:t>
            </a:r>
            <a:r>
              <a:rPr b="1" lang="en-US" sz="4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planos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;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CaixaDeTexto 4"/>
          <p:cNvSpPr/>
          <p:nvPr/>
        </p:nvSpPr>
        <p:spPr>
          <a:xfrm>
            <a:off x="310680" y="5658840"/>
            <a:ext cx="115117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HÜBNER, Jomi Fred; BORDINI, Rafael Heitor; VIEIRA, Renata. Introdução ao desenvolvimento de sistemas multiagentes com Jason.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XII Escola de Informática da SBC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v. 2, p. 51–89, 2004.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5"/>
          <p:cNvSpPr/>
          <p:nvPr/>
        </p:nvSpPr>
        <p:spPr>
          <a:xfrm>
            <a:off x="154440" y="14292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CaixaDeTexto 1"/>
          <p:cNvSpPr/>
          <p:nvPr/>
        </p:nvSpPr>
        <p:spPr>
          <a:xfrm>
            <a:off x="307800" y="2250360"/>
            <a:ext cx="10985400" cy="283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Jason | a Java-based interpreter for an extended version of AgentSpeak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0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"/>
              </a:rPr>
              <a:t>http://jason.sf.net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CaixaDeTexto 4"/>
          <p:cNvSpPr/>
          <p:nvPr/>
        </p:nvSpPr>
        <p:spPr>
          <a:xfrm>
            <a:off x="310680" y="5658840"/>
            <a:ext cx="115117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HÜBNER, Jomi Fred; BORDINI, Rafael Heitor; VIEIRA, Renata. Introdução ao desenvolvimento de sistemas multiagentes com Jason.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XII Escola de Informática da SBC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v. 2, p. 51–89, 2004.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5" name="Imagem 3" descr="Logotipo, nome da empresa&#10;&#10;Descrição gerada automaticamente"/>
          <p:cNvPicPr/>
          <p:nvPr/>
        </p:nvPicPr>
        <p:blipFill>
          <a:blip r:embed="rId2"/>
          <a:stretch/>
        </p:blipFill>
        <p:spPr>
          <a:xfrm>
            <a:off x="7432200" y="216000"/>
            <a:ext cx="4591800" cy="186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0" y="0"/>
            <a:ext cx="12191760" cy="935640"/>
          </a:xfrm>
          <a:prstGeom prst="rect">
            <a:avLst/>
          </a:prstGeom>
          <a:solidFill>
            <a:srgbClr val="068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0" y="6264000"/>
            <a:ext cx="12191760" cy="593640"/>
          </a:xfrm>
          <a:prstGeom prst="rect">
            <a:avLst/>
          </a:prstGeom>
          <a:solidFill>
            <a:srgbClr val="068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8" name="Imagem 8" descr=""/>
          <p:cNvPicPr/>
          <p:nvPr/>
        </p:nvPicPr>
        <p:blipFill>
          <a:blip r:embed="rId1"/>
          <a:stretch/>
        </p:blipFill>
        <p:spPr>
          <a:xfrm>
            <a:off x="5904720" y="5256000"/>
            <a:ext cx="2152080" cy="575640"/>
          </a:xfrm>
          <a:prstGeom prst="rect">
            <a:avLst/>
          </a:prstGeom>
          <a:ln w="0">
            <a:noFill/>
          </a:ln>
        </p:spPr>
      </p:pic>
      <p:sp>
        <p:nvSpPr>
          <p:cNvPr id="279" name="CustomShape 3"/>
          <p:cNvSpPr/>
          <p:nvPr/>
        </p:nvSpPr>
        <p:spPr>
          <a:xfrm>
            <a:off x="740880" y="943920"/>
            <a:ext cx="1071000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 Rounded MT Bold"/>
                <a:ea typeface="DejaVu Sans"/>
              </a:rPr>
              <a:t>An IDE to Support the Development of Embedded Multi-Agent Systems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CustomShape 4"/>
          <p:cNvSpPr/>
          <p:nvPr/>
        </p:nvSpPr>
        <p:spPr>
          <a:xfrm>
            <a:off x="2341800" y="93600"/>
            <a:ext cx="964584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marL="343080" indent="-341280" algn="r">
              <a:lnSpc>
                <a:spcPct val="8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21st International Conference on Practical Applications of Agents and Multi-Agent Systems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CustomShape 5"/>
          <p:cNvSpPr/>
          <p:nvPr/>
        </p:nvSpPr>
        <p:spPr>
          <a:xfrm>
            <a:off x="740880" y="3634560"/>
            <a:ext cx="10833480" cy="111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80000"/>
              </a:lnSpc>
              <a:spcBef>
                <a:spcPts val="1001"/>
              </a:spcBef>
            </a:pP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¹ Federal Center for Technological Education Celso Suckow da Fonseca (CEFET/RJ)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0000"/>
              </a:lnSpc>
              <a:spcBef>
                <a:spcPts val="1001"/>
              </a:spcBef>
            </a:pP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² Fluminense Federal University (UFF)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Verdana"/>
                <a:ea typeface="Verdana"/>
              </a:rPr>
              <a:t>³ Federal University of Technology - Paraná</a:t>
            </a: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 (UTFPR) 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CustomShape 6"/>
          <p:cNvSpPr/>
          <p:nvPr/>
        </p:nvSpPr>
        <p:spPr>
          <a:xfrm>
            <a:off x="740880" y="2491200"/>
            <a:ext cx="1071000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1280" algn="ctr">
              <a:lnSpc>
                <a:spcPct val="80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Vinicius Souza de Jesus</a:t>
            </a:r>
            <a:r>
              <a:rPr b="1" lang="pt-BR" sz="2000" spc="-1" strike="noStrike" baseline="30000">
                <a:solidFill>
                  <a:srgbClr val="000000"/>
                </a:solidFill>
                <a:latin typeface="Verdana"/>
                <a:ea typeface="Verdana"/>
              </a:rPr>
              <a:t>2</a:t>
            </a:r>
            <a:r>
              <a:rPr b="1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, Nilson Mori Lazarin</a:t>
            </a:r>
            <a:r>
              <a:rPr b="1" lang="pt-BR" sz="2000" spc="-1" strike="noStrike" baseline="30000">
                <a:solidFill>
                  <a:srgbClr val="000000"/>
                </a:solidFill>
                <a:latin typeface="Verdana"/>
                <a:ea typeface="Verdana"/>
              </a:rPr>
              <a:t>1,2</a:t>
            </a:r>
            <a:r>
              <a:rPr b="1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,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1280" algn="ctr">
              <a:lnSpc>
                <a:spcPct val="80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Carlos Eduardo Pantoja</a:t>
            </a:r>
            <a:r>
              <a:rPr b="1" lang="pt-BR" sz="2000" spc="-1" strike="noStrike" baseline="30000">
                <a:solidFill>
                  <a:srgbClr val="000000"/>
                </a:solidFill>
                <a:latin typeface="Verdana"/>
                <a:ea typeface="Verdana"/>
              </a:rPr>
              <a:t>1,2</a:t>
            </a:r>
            <a:r>
              <a:rPr b="1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, Gleifer Vaz Alves</a:t>
            </a:r>
            <a:r>
              <a:rPr b="1" lang="pt-BR" sz="2000" spc="-1" strike="noStrike" baseline="30000">
                <a:solidFill>
                  <a:srgbClr val="000000"/>
                </a:solidFill>
                <a:latin typeface="Verdana"/>
                <a:ea typeface="Verdana"/>
              </a:rPr>
              <a:t>3</a:t>
            </a:r>
            <a:r>
              <a:rPr b="1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,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1280" algn="ctr">
              <a:lnSpc>
                <a:spcPct val="80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Gabriel Ramos</a:t>
            </a:r>
            <a:r>
              <a:rPr b="1" lang="pt-BR" sz="2000" spc="-1" strike="noStrike" baseline="30000">
                <a:solidFill>
                  <a:srgbClr val="000000"/>
                </a:solidFill>
                <a:latin typeface="Verdana"/>
                <a:ea typeface="Verdana"/>
              </a:rPr>
              <a:t>1</a:t>
            </a:r>
            <a:r>
              <a:rPr b="1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, Jose Viterbo</a:t>
            </a:r>
            <a:r>
              <a:rPr b="1" lang="pt-BR" sz="2000" spc="-1" strike="noStrike" baseline="30000">
                <a:solidFill>
                  <a:srgbClr val="000000"/>
                </a:solidFill>
                <a:latin typeface="Verdana"/>
                <a:ea typeface="Verdana"/>
              </a:rPr>
              <a:t>2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3" name="Google Shape;57;p13" descr=""/>
          <p:cNvPicPr/>
          <p:nvPr/>
        </p:nvPicPr>
        <p:blipFill>
          <a:blip r:embed="rId2"/>
          <a:stretch/>
        </p:blipFill>
        <p:spPr>
          <a:xfrm>
            <a:off x="3240720" y="4899960"/>
            <a:ext cx="1799640" cy="1290960"/>
          </a:xfrm>
          <a:prstGeom prst="rect">
            <a:avLst/>
          </a:prstGeom>
          <a:ln w="0">
            <a:noFill/>
          </a:ln>
        </p:spPr>
      </p:pic>
      <p:pic>
        <p:nvPicPr>
          <p:cNvPr id="284" name="Imagem 141" descr=""/>
          <p:cNvPicPr/>
          <p:nvPr/>
        </p:nvPicPr>
        <p:blipFill>
          <a:blip r:embed="rId3"/>
          <a:stretch/>
        </p:blipFill>
        <p:spPr>
          <a:xfrm>
            <a:off x="830520" y="5156640"/>
            <a:ext cx="1510920" cy="774360"/>
          </a:xfrm>
          <a:prstGeom prst="rect">
            <a:avLst/>
          </a:prstGeom>
          <a:ln w="0">
            <a:noFill/>
          </a:ln>
        </p:spPr>
      </p:pic>
      <p:pic>
        <p:nvPicPr>
          <p:cNvPr id="285" name="Imagem 2" descr="Logotipo&#10;&#10;Descrição gerada automaticamente"/>
          <p:cNvPicPr/>
          <p:nvPr/>
        </p:nvPicPr>
        <p:blipFill>
          <a:blip r:embed="rId4"/>
          <a:stretch/>
        </p:blipFill>
        <p:spPr>
          <a:xfrm>
            <a:off x="8921520" y="5076000"/>
            <a:ext cx="2529360" cy="936000"/>
          </a:xfrm>
          <a:prstGeom prst="rect">
            <a:avLst/>
          </a:prstGeom>
          <a:ln w="0">
            <a:noFill/>
          </a:ln>
        </p:spPr>
      </p:pic>
      <p:pic>
        <p:nvPicPr>
          <p:cNvPr id="286" name="Imagem 3" descr="Texto&#10;&#10;Descrição gerada automaticamente com confiança média"/>
          <p:cNvPicPr/>
          <p:nvPr/>
        </p:nvPicPr>
        <p:blipFill>
          <a:blip r:embed="rId5"/>
          <a:stretch/>
        </p:blipFill>
        <p:spPr>
          <a:xfrm>
            <a:off x="0" y="0"/>
            <a:ext cx="2341440" cy="99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54440" y="142920"/>
            <a:ext cx="12037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- Embedded</a:t>
            </a: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  MAS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88" name="Agrupar 3"/>
          <p:cNvGrpSpPr/>
          <p:nvPr/>
        </p:nvGrpSpPr>
        <p:grpSpPr>
          <a:xfrm>
            <a:off x="265320" y="2750400"/>
            <a:ext cx="2176560" cy="2221200"/>
            <a:chOff x="265320" y="2750400"/>
            <a:chExt cx="2176560" cy="2221200"/>
          </a:xfrm>
        </p:grpSpPr>
        <p:sp>
          <p:nvSpPr>
            <p:cNvPr id="289" name="Retângulo: Cantos Arredondados 47"/>
            <p:cNvSpPr/>
            <p:nvPr/>
          </p:nvSpPr>
          <p:spPr>
            <a:xfrm>
              <a:off x="265320" y="322092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290" name="Retângulo: Cantos Arredondados 48"/>
            <p:cNvSpPr/>
            <p:nvPr/>
          </p:nvSpPr>
          <p:spPr>
            <a:xfrm>
              <a:off x="658440" y="2750400"/>
              <a:ext cx="1377720" cy="68256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Reasoning</a:t>
              </a: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291" name="Gráfico 49" descr="Ciclo com pessoas com preenchimento sólido"/>
            <p:cNvPicPr/>
            <p:nvPr/>
          </p:nvPicPr>
          <p:blipFill>
            <a:blip r:embed="rId1"/>
            <a:stretch/>
          </p:blipFill>
          <p:spPr>
            <a:xfrm>
              <a:off x="573120" y="3322080"/>
              <a:ext cx="1548720" cy="1548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92" name="CustomShape 2"/>
          <p:cNvSpPr/>
          <p:nvPr/>
        </p:nvSpPr>
        <p:spPr>
          <a:xfrm>
            <a:off x="348120" y="1152360"/>
            <a:ext cx="99824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What is required to apply a MAS in a physical environment?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154440" y="142920"/>
            <a:ext cx="12037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- Embedded</a:t>
            </a: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  MAS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94" name="Agrupar 11"/>
          <p:cNvGrpSpPr/>
          <p:nvPr/>
        </p:nvGrpSpPr>
        <p:grpSpPr>
          <a:xfrm>
            <a:off x="8850600" y="1149120"/>
            <a:ext cx="3195000" cy="2279520"/>
            <a:chOff x="8850600" y="1149120"/>
            <a:chExt cx="3195000" cy="2279520"/>
          </a:xfrm>
        </p:grpSpPr>
        <p:sp>
          <p:nvSpPr>
            <p:cNvPr id="295" name="Retângulo: Cantos Arredondados 25"/>
            <p:cNvSpPr/>
            <p:nvPr/>
          </p:nvSpPr>
          <p:spPr>
            <a:xfrm>
              <a:off x="8850600" y="1581120"/>
              <a:ext cx="3195000" cy="18475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296" name="Retângulo: Cantos Arredondados 26"/>
            <p:cNvSpPr/>
            <p:nvPr/>
          </p:nvSpPr>
          <p:spPr>
            <a:xfrm>
              <a:off x="9593640" y="1149120"/>
              <a:ext cx="1711800" cy="5695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Sensors</a:t>
              </a: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297" name="Imagem 27" descr=""/>
            <p:cNvPicPr/>
            <p:nvPr/>
          </p:nvPicPr>
          <p:blipFill>
            <a:blip r:embed="rId1"/>
            <a:stretch/>
          </p:blipFill>
          <p:spPr>
            <a:xfrm>
              <a:off x="10268640" y="1854000"/>
              <a:ext cx="1631160" cy="1293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8" name="Imagem 28" descr=""/>
            <p:cNvPicPr/>
            <p:nvPr/>
          </p:nvPicPr>
          <p:blipFill>
            <a:blip r:embed="rId2"/>
            <a:stretch/>
          </p:blipFill>
          <p:spPr>
            <a:xfrm>
              <a:off x="9028440" y="1854000"/>
              <a:ext cx="1229040" cy="12967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99" name="Agrupar 12"/>
          <p:cNvGrpSpPr/>
          <p:nvPr/>
        </p:nvGrpSpPr>
        <p:grpSpPr>
          <a:xfrm>
            <a:off x="8850600" y="3861360"/>
            <a:ext cx="3195000" cy="2279520"/>
            <a:chOff x="8850600" y="3861360"/>
            <a:chExt cx="3195000" cy="2279520"/>
          </a:xfrm>
        </p:grpSpPr>
        <p:sp>
          <p:nvSpPr>
            <p:cNvPr id="300" name="Retângulo: Cantos Arredondados 31"/>
            <p:cNvSpPr/>
            <p:nvPr/>
          </p:nvSpPr>
          <p:spPr>
            <a:xfrm>
              <a:off x="8850600" y="4293360"/>
              <a:ext cx="3195000" cy="18475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301" name="Retângulo: Cantos Arredondados 32"/>
            <p:cNvSpPr/>
            <p:nvPr/>
          </p:nvSpPr>
          <p:spPr>
            <a:xfrm>
              <a:off x="9593640" y="3861360"/>
              <a:ext cx="1711800" cy="5695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Actuators</a:t>
              </a: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02" name="Imagem 33" descr=""/>
            <p:cNvPicPr/>
            <p:nvPr/>
          </p:nvPicPr>
          <p:blipFill>
            <a:blip r:embed="rId3"/>
            <a:stretch/>
          </p:blipFill>
          <p:spPr>
            <a:xfrm>
              <a:off x="10437480" y="4566240"/>
              <a:ext cx="1293840" cy="1293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3" name="Imagem 34" descr=""/>
            <p:cNvPicPr/>
            <p:nvPr/>
          </p:nvPicPr>
          <p:blipFill>
            <a:blip r:embed="rId4"/>
            <a:stretch/>
          </p:blipFill>
          <p:spPr>
            <a:xfrm>
              <a:off x="9028440" y="4600440"/>
              <a:ext cx="1229040" cy="12290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04" name="Agrupar 3"/>
          <p:cNvGrpSpPr/>
          <p:nvPr/>
        </p:nvGrpSpPr>
        <p:grpSpPr>
          <a:xfrm>
            <a:off x="265320" y="2750400"/>
            <a:ext cx="2176560" cy="2221200"/>
            <a:chOff x="265320" y="2750400"/>
            <a:chExt cx="2176560" cy="2221200"/>
          </a:xfrm>
        </p:grpSpPr>
        <p:sp>
          <p:nvSpPr>
            <p:cNvPr id="305" name="Retângulo: Cantos Arredondados 47"/>
            <p:cNvSpPr/>
            <p:nvPr/>
          </p:nvSpPr>
          <p:spPr>
            <a:xfrm>
              <a:off x="265320" y="322092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306" name="Retângulo: Cantos Arredondados 48"/>
            <p:cNvSpPr/>
            <p:nvPr/>
          </p:nvSpPr>
          <p:spPr>
            <a:xfrm>
              <a:off x="658440" y="2750400"/>
              <a:ext cx="1377720" cy="68256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Reasoning</a:t>
              </a: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07" name="Gráfico 49" descr="Ciclo com pessoas com preenchimento sólido"/>
            <p:cNvPicPr/>
            <p:nvPr/>
          </p:nvPicPr>
          <p:blipFill>
            <a:blip r:embed="rId5"/>
            <a:stretch/>
          </p:blipFill>
          <p:spPr>
            <a:xfrm>
              <a:off x="573120" y="3322080"/>
              <a:ext cx="1548720" cy="1548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08" name="CustomShape 2"/>
          <p:cNvSpPr/>
          <p:nvPr/>
        </p:nvSpPr>
        <p:spPr>
          <a:xfrm>
            <a:off x="348120" y="1152360"/>
            <a:ext cx="99824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What is required to apply a MAS in a physical environment?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154440" y="142920"/>
            <a:ext cx="12037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- Embedded</a:t>
            </a: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  MAS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0" name="Agrupar 11"/>
          <p:cNvGrpSpPr/>
          <p:nvPr/>
        </p:nvGrpSpPr>
        <p:grpSpPr>
          <a:xfrm>
            <a:off x="8850600" y="1149120"/>
            <a:ext cx="3195000" cy="2279520"/>
            <a:chOff x="8850600" y="1149120"/>
            <a:chExt cx="3195000" cy="2279520"/>
          </a:xfrm>
        </p:grpSpPr>
        <p:sp>
          <p:nvSpPr>
            <p:cNvPr id="311" name="Retângulo: Cantos Arredondados 25"/>
            <p:cNvSpPr/>
            <p:nvPr/>
          </p:nvSpPr>
          <p:spPr>
            <a:xfrm>
              <a:off x="8850600" y="1581120"/>
              <a:ext cx="3195000" cy="18475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312" name="Retângulo: Cantos Arredondados 26"/>
            <p:cNvSpPr/>
            <p:nvPr/>
          </p:nvSpPr>
          <p:spPr>
            <a:xfrm>
              <a:off x="9593640" y="1149120"/>
              <a:ext cx="1711800" cy="5695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Sensors</a:t>
              </a: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13" name="Imagem 27" descr=""/>
            <p:cNvPicPr/>
            <p:nvPr/>
          </p:nvPicPr>
          <p:blipFill>
            <a:blip r:embed="rId1"/>
            <a:stretch/>
          </p:blipFill>
          <p:spPr>
            <a:xfrm>
              <a:off x="10268640" y="1854000"/>
              <a:ext cx="1631160" cy="1293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4" name="Imagem 28" descr=""/>
            <p:cNvPicPr/>
            <p:nvPr/>
          </p:nvPicPr>
          <p:blipFill>
            <a:blip r:embed="rId2"/>
            <a:stretch/>
          </p:blipFill>
          <p:spPr>
            <a:xfrm>
              <a:off x="9028440" y="1854000"/>
              <a:ext cx="1229040" cy="12967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15" name="Agrupar 12"/>
          <p:cNvGrpSpPr/>
          <p:nvPr/>
        </p:nvGrpSpPr>
        <p:grpSpPr>
          <a:xfrm>
            <a:off x="8850600" y="3861360"/>
            <a:ext cx="3195000" cy="2279520"/>
            <a:chOff x="8850600" y="3861360"/>
            <a:chExt cx="3195000" cy="2279520"/>
          </a:xfrm>
        </p:grpSpPr>
        <p:sp>
          <p:nvSpPr>
            <p:cNvPr id="316" name="Retângulo: Cantos Arredondados 31"/>
            <p:cNvSpPr/>
            <p:nvPr/>
          </p:nvSpPr>
          <p:spPr>
            <a:xfrm>
              <a:off x="8850600" y="4293360"/>
              <a:ext cx="3195000" cy="18475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317" name="Retângulo: Cantos Arredondados 32"/>
            <p:cNvSpPr/>
            <p:nvPr/>
          </p:nvSpPr>
          <p:spPr>
            <a:xfrm>
              <a:off x="9593640" y="3861360"/>
              <a:ext cx="1711800" cy="5695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Actuators</a:t>
              </a: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18" name="Imagem 33" descr=""/>
            <p:cNvPicPr/>
            <p:nvPr/>
          </p:nvPicPr>
          <p:blipFill>
            <a:blip r:embed="rId3"/>
            <a:stretch/>
          </p:blipFill>
          <p:spPr>
            <a:xfrm>
              <a:off x="10437480" y="4566240"/>
              <a:ext cx="1293840" cy="1293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9" name="Imagem 34" descr=""/>
            <p:cNvPicPr/>
            <p:nvPr/>
          </p:nvPicPr>
          <p:blipFill>
            <a:blip r:embed="rId4"/>
            <a:stretch/>
          </p:blipFill>
          <p:spPr>
            <a:xfrm>
              <a:off x="9028440" y="4600440"/>
              <a:ext cx="1229040" cy="12290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20" name="Agrupar 3"/>
          <p:cNvGrpSpPr/>
          <p:nvPr/>
        </p:nvGrpSpPr>
        <p:grpSpPr>
          <a:xfrm>
            <a:off x="265320" y="2750400"/>
            <a:ext cx="2176560" cy="2221200"/>
            <a:chOff x="265320" y="2750400"/>
            <a:chExt cx="2176560" cy="2221200"/>
          </a:xfrm>
        </p:grpSpPr>
        <p:sp>
          <p:nvSpPr>
            <p:cNvPr id="321" name="Retângulo: Cantos Arredondados 47"/>
            <p:cNvSpPr/>
            <p:nvPr/>
          </p:nvSpPr>
          <p:spPr>
            <a:xfrm>
              <a:off x="265320" y="322092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322" name="Retângulo: Cantos Arredondados 48"/>
            <p:cNvSpPr/>
            <p:nvPr/>
          </p:nvSpPr>
          <p:spPr>
            <a:xfrm>
              <a:off x="658440" y="2750400"/>
              <a:ext cx="1377720" cy="68256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Reasoning</a:t>
              </a: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23" name="Gráfico 49" descr="Ciclo com pessoas com preenchimento sólido"/>
            <p:cNvPicPr/>
            <p:nvPr/>
          </p:nvPicPr>
          <p:blipFill>
            <a:blip r:embed="rId5"/>
            <a:stretch/>
          </p:blipFill>
          <p:spPr>
            <a:xfrm>
              <a:off x="573120" y="3322080"/>
              <a:ext cx="1548720" cy="15487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24" name="Agrupar 10"/>
          <p:cNvGrpSpPr/>
          <p:nvPr/>
        </p:nvGrpSpPr>
        <p:grpSpPr>
          <a:xfrm>
            <a:off x="5616000" y="2750400"/>
            <a:ext cx="2962800" cy="2221200"/>
            <a:chOff x="5616000" y="2750400"/>
            <a:chExt cx="2962800" cy="2221200"/>
          </a:xfrm>
        </p:grpSpPr>
        <p:sp>
          <p:nvSpPr>
            <p:cNvPr id="325" name="Retângulo: Cantos Arredondados 55"/>
            <p:cNvSpPr/>
            <p:nvPr/>
          </p:nvSpPr>
          <p:spPr>
            <a:xfrm>
              <a:off x="5616000" y="3220920"/>
              <a:ext cx="296280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326" name="Retângulo: Cantos Arredondados 56"/>
            <p:cNvSpPr/>
            <p:nvPr/>
          </p:nvSpPr>
          <p:spPr>
            <a:xfrm>
              <a:off x="6085800" y="2750400"/>
              <a:ext cx="2023200" cy="68256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Firmware</a:t>
              </a: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27" name="Imagem 57" descr=""/>
            <p:cNvPicPr/>
            <p:nvPr/>
          </p:nvPicPr>
          <p:blipFill>
            <a:blip r:embed="rId6"/>
            <a:stretch/>
          </p:blipFill>
          <p:spPr>
            <a:xfrm>
              <a:off x="6085800" y="3421800"/>
              <a:ext cx="2023200" cy="13485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28" name="CustomShape 2"/>
          <p:cNvSpPr/>
          <p:nvPr/>
        </p:nvSpPr>
        <p:spPr>
          <a:xfrm>
            <a:off x="348120" y="1152360"/>
            <a:ext cx="99824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What is required to apply a MAS in a physical environment?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154440" y="142920"/>
            <a:ext cx="12037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- Embedded</a:t>
            </a: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  MAS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30" name="Agrupar 11"/>
          <p:cNvGrpSpPr/>
          <p:nvPr/>
        </p:nvGrpSpPr>
        <p:grpSpPr>
          <a:xfrm>
            <a:off x="8850600" y="1141920"/>
            <a:ext cx="3195000" cy="2279880"/>
            <a:chOff x="8850600" y="1141920"/>
            <a:chExt cx="3195000" cy="2279880"/>
          </a:xfrm>
        </p:grpSpPr>
        <p:sp>
          <p:nvSpPr>
            <p:cNvPr id="331" name="Retângulo: Cantos Arredondados 25"/>
            <p:cNvSpPr/>
            <p:nvPr/>
          </p:nvSpPr>
          <p:spPr>
            <a:xfrm>
              <a:off x="8850600" y="1574280"/>
              <a:ext cx="3195000" cy="18475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332" name="Retângulo: Cantos Arredondados 26"/>
            <p:cNvSpPr/>
            <p:nvPr/>
          </p:nvSpPr>
          <p:spPr>
            <a:xfrm>
              <a:off x="9593640" y="1141920"/>
              <a:ext cx="1711800" cy="5695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Sensors</a:t>
              </a: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33" name="Imagem 27" descr=""/>
            <p:cNvPicPr/>
            <p:nvPr/>
          </p:nvPicPr>
          <p:blipFill>
            <a:blip r:embed="rId1"/>
            <a:stretch/>
          </p:blipFill>
          <p:spPr>
            <a:xfrm>
              <a:off x="10268640" y="1847160"/>
              <a:ext cx="1631160" cy="1293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4" name="Imagem 28" descr=""/>
            <p:cNvPicPr/>
            <p:nvPr/>
          </p:nvPicPr>
          <p:blipFill>
            <a:blip r:embed="rId2"/>
            <a:stretch/>
          </p:blipFill>
          <p:spPr>
            <a:xfrm>
              <a:off x="9028440" y="1847160"/>
              <a:ext cx="1229040" cy="12967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35" name="Agrupar 12"/>
          <p:cNvGrpSpPr/>
          <p:nvPr/>
        </p:nvGrpSpPr>
        <p:grpSpPr>
          <a:xfrm>
            <a:off x="8850600" y="3861360"/>
            <a:ext cx="3195000" cy="2279520"/>
            <a:chOff x="8850600" y="3861360"/>
            <a:chExt cx="3195000" cy="2279520"/>
          </a:xfrm>
        </p:grpSpPr>
        <p:sp>
          <p:nvSpPr>
            <p:cNvPr id="336" name="Retângulo: Cantos Arredondados 31"/>
            <p:cNvSpPr/>
            <p:nvPr/>
          </p:nvSpPr>
          <p:spPr>
            <a:xfrm>
              <a:off x="8850600" y="4293360"/>
              <a:ext cx="3195000" cy="18475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337" name="Retângulo: Cantos Arredondados 32"/>
            <p:cNvSpPr/>
            <p:nvPr/>
          </p:nvSpPr>
          <p:spPr>
            <a:xfrm>
              <a:off x="9593640" y="3861360"/>
              <a:ext cx="1711800" cy="5695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Actuators</a:t>
              </a: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38" name="Imagem 33" descr=""/>
            <p:cNvPicPr/>
            <p:nvPr/>
          </p:nvPicPr>
          <p:blipFill>
            <a:blip r:embed="rId3"/>
            <a:stretch/>
          </p:blipFill>
          <p:spPr>
            <a:xfrm>
              <a:off x="10437480" y="4566240"/>
              <a:ext cx="1293840" cy="1293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9" name="Imagem 34" descr=""/>
            <p:cNvPicPr/>
            <p:nvPr/>
          </p:nvPicPr>
          <p:blipFill>
            <a:blip r:embed="rId4"/>
            <a:stretch/>
          </p:blipFill>
          <p:spPr>
            <a:xfrm>
              <a:off x="9028440" y="4600440"/>
              <a:ext cx="1229040" cy="12290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40" name="Agrupar 3"/>
          <p:cNvGrpSpPr/>
          <p:nvPr/>
        </p:nvGrpSpPr>
        <p:grpSpPr>
          <a:xfrm>
            <a:off x="265320" y="2750400"/>
            <a:ext cx="2176560" cy="2221200"/>
            <a:chOff x="265320" y="2750400"/>
            <a:chExt cx="2176560" cy="2221200"/>
          </a:xfrm>
        </p:grpSpPr>
        <p:sp>
          <p:nvSpPr>
            <p:cNvPr id="341" name="Retângulo: Cantos Arredondados 47"/>
            <p:cNvSpPr/>
            <p:nvPr/>
          </p:nvSpPr>
          <p:spPr>
            <a:xfrm>
              <a:off x="265320" y="322092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342" name="Retângulo: Cantos Arredondados 48"/>
            <p:cNvSpPr/>
            <p:nvPr/>
          </p:nvSpPr>
          <p:spPr>
            <a:xfrm>
              <a:off x="658440" y="2750400"/>
              <a:ext cx="1377720" cy="68256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Reasoning</a:t>
              </a: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43" name="Gráfico 49" descr="Ciclo com pessoas com preenchimento sólido"/>
            <p:cNvPicPr/>
            <p:nvPr/>
          </p:nvPicPr>
          <p:blipFill>
            <a:blip r:embed="rId5"/>
            <a:stretch/>
          </p:blipFill>
          <p:spPr>
            <a:xfrm>
              <a:off x="573120" y="3322080"/>
              <a:ext cx="1548720" cy="15487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44" name="Agrupar 5"/>
          <p:cNvGrpSpPr/>
          <p:nvPr/>
        </p:nvGrpSpPr>
        <p:grpSpPr>
          <a:xfrm>
            <a:off x="2750040" y="2750400"/>
            <a:ext cx="2557800" cy="2221200"/>
            <a:chOff x="2750040" y="2750400"/>
            <a:chExt cx="2557800" cy="2221200"/>
          </a:xfrm>
        </p:grpSpPr>
        <p:sp>
          <p:nvSpPr>
            <p:cNvPr id="345" name="Retângulo: Cantos Arredondados 51"/>
            <p:cNvSpPr/>
            <p:nvPr/>
          </p:nvSpPr>
          <p:spPr>
            <a:xfrm>
              <a:off x="2750040" y="3220920"/>
              <a:ext cx="255780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346" name="Retângulo: Cantos Arredondados 52"/>
            <p:cNvSpPr/>
            <p:nvPr/>
          </p:nvSpPr>
          <p:spPr>
            <a:xfrm>
              <a:off x="3252240" y="2750400"/>
              <a:ext cx="1553760" cy="68256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Serial</a:t>
              </a: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47" name="Gráfico 53" descr="Ethernet estrutura de tópicos"/>
            <p:cNvPicPr/>
            <p:nvPr/>
          </p:nvPicPr>
          <p:blipFill>
            <a:blip r:embed="rId6"/>
            <a:stretch/>
          </p:blipFill>
          <p:spPr>
            <a:xfrm>
              <a:off x="3295440" y="3319560"/>
              <a:ext cx="1553760" cy="15537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48" name="Agrupar 10"/>
          <p:cNvGrpSpPr/>
          <p:nvPr/>
        </p:nvGrpSpPr>
        <p:grpSpPr>
          <a:xfrm>
            <a:off x="5616000" y="2750400"/>
            <a:ext cx="2962800" cy="2221200"/>
            <a:chOff x="5616000" y="2750400"/>
            <a:chExt cx="2962800" cy="2221200"/>
          </a:xfrm>
        </p:grpSpPr>
        <p:sp>
          <p:nvSpPr>
            <p:cNvPr id="349" name="Retângulo: Cantos Arredondados 55"/>
            <p:cNvSpPr/>
            <p:nvPr/>
          </p:nvSpPr>
          <p:spPr>
            <a:xfrm>
              <a:off x="5616000" y="3220920"/>
              <a:ext cx="296280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350" name="Retângulo: Cantos Arredondados 56"/>
            <p:cNvSpPr/>
            <p:nvPr/>
          </p:nvSpPr>
          <p:spPr>
            <a:xfrm>
              <a:off x="6085800" y="2750400"/>
              <a:ext cx="2023200" cy="68256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Firmware</a:t>
              </a: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51" name="Imagem 57" descr=""/>
            <p:cNvPicPr/>
            <p:nvPr/>
          </p:nvPicPr>
          <p:blipFill>
            <a:blip r:embed="rId7"/>
            <a:stretch/>
          </p:blipFill>
          <p:spPr>
            <a:xfrm>
              <a:off x="6085800" y="3421800"/>
              <a:ext cx="2023200" cy="13485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52" name="CustomShape 2"/>
          <p:cNvSpPr/>
          <p:nvPr/>
        </p:nvSpPr>
        <p:spPr>
          <a:xfrm>
            <a:off x="348120" y="1152360"/>
            <a:ext cx="99824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What is required to apply a MAS in a physical environment?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m 5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54960" y="1057320"/>
            <a:ext cx="6310080" cy="5027760"/>
          </a:xfrm>
          <a:prstGeom prst="rect">
            <a:avLst/>
          </a:prstGeom>
          <a:ln w="0">
            <a:noFill/>
          </a:ln>
        </p:spPr>
      </p:pic>
      <p:sp>
        <p:nvSpPr>
          <p:cNvPr id="354" name="CustomShape 1"/>
          <p:cNvSpPr/>
          <p:nvPr/>
        </p:nvSpPr>
        <p:spPr>
          <a:xfrm>
            <a:off x="6662520" y="1028880"/>
            <a:ext cx="130320" cy="15804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Line 2"/>
          <p:cNvSpPr/>
          <p:nvPr/>
        </p:nvSpPr>
        <p:spPr>
          <a:xfrm flipH="1">
            <a:off x="6489360" y="179100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CustomShape 12"/>
          <p:cNvSpPr/>
          <p:nvPr/>
        </p:nvSpPr>
        <p:spPr>
          <a:xfrm>
            <a:off x="154440" y="142920"/>
            <a:ext cx="120355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- Embedded</a:t>
            </a: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  MAS</a:t>
            </a: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 Architecture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CustomShape 1"/>
          <p:cNvSpPr/>
          <p:nvPr/>
        </p:nvSpPr>
        <p:spPr>
          <a:xfrm>
            <a:off x="6662520" y="2796480"/>
            <a:ext cx="96480" cy="13356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Line 2"/>
          <p:cNvSpPr/>
          <p:nvPr/>
        </p:nvSpPr>
        <p:spPr>
          <a:xfrm flipH="1">
            <a:off x="6489360" y="393048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CustomShape 1"/>
          <p:cNvSpPr/>
          <p:nvPr/>
        </p:nvSpPr>
        <p:spPr>
          <a:xfrm>
            <a:off x="6662520" y="4262040"/>
            <a:ext cx="96480" cy="88668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Line 2"/>
          <p:cNvSpPr/>
          <p:nvPr/>
        </p:nvSpPr>
        <p:spPr>
          <a:xfrm flipH="1">
            <a:off x="6489360" y="464076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Line 2"/>
          <p:cNvSpPr/>
          <p:nvPr/>
        </p:nvSpPr>
        <p:spPr>
          <a:xfrm flipH="1">
            <a:off x="6489360" y="545184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2" name="Gráfico 2" descr="Ciclo com pessoas com preenchimento sólido"/>
          <p:cNvPicPr/>
          <p:nvPr/>
        </p:nvPicPr>
        <p:blipFill>
          <a:blip r:embed="rId2"/>
          <a:stretch/>
        </p:blipFill>
        <p:spPr>
          <a:xfrm>
            <a:off x="6664680" y="870480"/>
            <a:ext cx="1548720" cy="1548720"/>
          </a:xfrm>
          <a:prstGeom prst="rect">
            <a:avLst/>
          </a:prstGeom>
          <a:ln w="0">
            <a:noFill/>
          </a:ln>
        </p:spPr>
      </p:pic>
      <p:sp>
        <p:nvSpPr>
          <p:cNvPr id="363" name="CaixaDeTexto 3"/>
          <p:cNvSpPr/>
          <p:nvPr/>
        </p:nvSpPr>
        <p:spPr>
          <a:xfrm>
            <a:off x="7100640" y="2210040"/>
            <a:ext cx="676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4" name="Gráfico 4" descr="Ethernet estrutura de tópicos"/>
          <p:cNvPicPr/>
          <p:nvPr/>
        </p:nvPicPr>
        <p:blipFill>
          <a:blip r:embed="rId3"/>
          <a:stretch/>
        </p:blipFill>
        <p:spPr>
          <a:xfrm>
            <a:off x="6821280" y="2609640"/>
            <a:ext cx="1279080" cy="1279080"/>
          </a:xfrm>
          <a:prstGeom prst="rect">
            <a:avLst/>
          </a:prstGeom>
          <a:ln w="0">
            <a:noFill/>
          </a:ln>
        </p:spPr>
      </p:pic>
      <p:sp>
        <p:nvSpPr>
          <p:cNvPr id="365" name="CaixaDeTexto 5"/>
          <p:cNvSpPr/>
          <p:nvPr/>
        </p:nvSpPr>
        <p:spPr>
          <a:xfrm>
            <a:off x="6788160" y="3561480"/>
            <a:ext cx="1345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Middleware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6" name="Imagem 6" descr=""/>
          <p:cNvPicPr/>
          <p:nvPr/>
        </p:nvPicPr>
        <p:blipFill>
          <a:blip r:embed="rId4"/>
          <a:stretch/>
        </p:blipFill>
        <p:spPr>
          <a:xfrm>
            <a:off x="6841800" y="4111920"/>
            <a:ext cx="1229040" cy="819000"/>
          </a:xfrm>
          <a:prstGeom prst="rect">
            <a:avLst/>
          </a:prstGeom>
          <a:ln w="0">
            <a:noFill/>
          </a:ln>
        </p:spPr>
      </p:pic>
      <p:sp>
        <p:nvSpPr>
          <p:cNvPr id="367" name="CaixaDeTexto 7"/>
          <p:cNvSpPr/>
          <p:nvPr/>
        </p:nvSpPr>
        <p:spPr>
          <a:xfrm>
            <a:off x="6636240" y="4781520"/>
            <a:ext cx="1676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8" name="Imagem 9" descr=""/>
          <p:cNvPicPr/>
          <p:nvPr/>
        </p:nvPicPr>
        <p:blipFill>
          <a:blip r:embed="rId5"/>
          <a:stretch/>
        </p:blipFill>
        <p:spPr>
          <a:xfrm>
            <a:off x="7476120" y="5256360"/>
            <a:ext cx="913680" cy="724680"/>
          </a:xfrm>
          <a:prstGeom prst="rect">
            <a:avLst/>
          </a:prstGeom>
          <a:ln w="0">
            <a:noFill/>
          </a:ln>
        </p:spPr>
      </p:pic>
      <p:pic>
        <p:nvPicPr>
          <p:cNvPr id="369" name="Imagem 10" descr=""/>
          <p:cNvPicPr/>
          <p:nvPr/>
        </p:nvPicPr>
        <p:blipFill>
          <a:blip r:embed="rId6"/>
          <a:stretch/>
        </p:blipFill>
        <p:spPr>
          <a:xfrm>
            <a:off x="6762960" y="5256360"/>
            <a:ext cx="692280" cy="730440"/>
          </a:xfrm>
          <a:prstGeom prst="rect">
            <a:avLst/>
          </a:prstGeom>
          <a:ln w="0">
            <a:noFill/>
          </a:ln>
        </p:spPr>
      </p:pic>
      <p:pic>
        <p:nvPicPr>
          <p:cNvPr id="370" name="Imagem 11" descr=""/>
          <p:cNvPicPr/>
          <p:nvPr/>
        </p:nvPicPr>
        <p:blipFill>
          <a:blip r:embed="rId7"/>
          <a:stretch/>
        </p:blipFill>
        <p:spPr>
          <a:xfrm>
            <a:off x="9106560" y="5221080"/>
            <a:ext cx="1283400" cy="721080"/>
          </a:xfrm>
          <a:prstGeom prst="rect">
            <a:avLst/>
          </a:prstGeom>
          <a:ln w="0">
            <a:noFill/>
          </a:ln>
        </p:spPr>
      </p:pic>
      <p:pic>
        <p:nvPicPr>
          <p:cNvPr id="371" name="Imagem 12" descr=""/>
          <p:cNvPicPr/>
          <p:nvPr/>
        </p:nvPicPr>
        <p:blipFill>
          <a:blip r:embed="rId8"/>
          <a:stretch/>
        </p:blipFill>
        <p:spPr>
          <a:xfrm>
            <a:off x="8732160" y="5226840"/>
            <a:ext cx="721080" cy="721080"/>
          </a:xfrm>
          <a:prstGeom prst="rect">
            <a:avLst/>
          </a:prstGeom>
          <a:ln w="0">
            <a:noFill/>
          </a:ln>
        </p:spPr>
      </p:pic>
      <p:sp>
        <p:nvSpPr>
          <p:cNvPr id="372" name="CustomShape 1"/>
          <p:cNvSpPr/>
          <p:nvPr/>
        </p:nvSpPr>
        <p:spPr>
          <a:xfrm>
            <a:off x="6666480" y="5254920"/>
            <a:ext cx="74520" cy="96012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CaixaDeTexto 14"/>
          <p:cNvSpPr/>
          <p:nvPr/>
        </p:nvSpPr>
        <p:spPr>
          <a:xfrm>
            <a:off x="7020000" y="5920920"/>
            <a:ext cx="1017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Sensors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CaixaDeTexto 15"/>
          <p:cNvSpPr/>
          <p:nvPr/>
        </p:nvSpPr>
        <p:spPr>
          <a:xfrm>
            <a:off x="8897400" y="5940000"/>
            <a:ext cx="1145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Actuators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5"/>
          <p:cNvSpPr/>
          <p:nvPr/>
        </p:nvSpPr>
        <p:spPr>
          <a:xfrm>
            <a:off x="154440" y="14292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Arquitetura BDI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CaixaDeTexto 1"/>
          <p:cNvSpPr/>
          <p:nvPr/>
        </p:nvSpPr>
        <p:spPr>
          <a:xfrm>
            <a:off x="511920" y="1719360"/>
            <a:ext cx="10836000" cy="22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 principal arquitetura para o desenvolvimento de agentes cognitivos é o modelo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BDI – </a:t>
            </a:r>
            <a:r>
              <a:rPr b="1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belief-desire-intention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br>
              <a:rPr sz="2800"/>
            </a:b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CaixaDeTexto 2"/>
          <p:cNvSpPr/>
          <p:nvPr/>
        </p:nvSpPr>
        <p:spPr>
          <a:xfrm>
            <a:off x="310680" y="5328360"/>
            <a:ext cx="11511720" cy="100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MICHEL, Fabien; FERBER, Jacques; DROGOUL, Alexis. Multi-Agent Systems and Simulation: A Survey from the Agent Community’s Perspective.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Multi-Agent systems: Simulation and applications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. [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S. l.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]: CRC Press, 2009.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WOOLDRIDGE, Michael. Intelligent Agents.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Multiagent Systems: A Modern Approach to Distributed Artificial Intelligence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. Cambridge, MA, USA: MIT Press, 1999. p. 27–77.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Imagem 7" descr="Texto&#10;&#10;Descrição gerada automaticamente"/>
          <p:cNvPicPr/>
          <p:nvPr/>
        </p:nvPicPr>
        <p:blipFill>
          <a:blip r:embed="rId1"/>
          <a:stretch/>
        </p:blipFill>
        <p:spPr>
          <a:xfrm>
            <a:off x="6798960" y="2842560"/>
            <a:ext cx="2984040" cy="515520"/>
          </a:xfrm>
          <a:prstGeom prst="rect">
            <a:avLst/>
          </a:prstGeom>
          <a:ln w="0">
            <a:noFill/>
          </a:ln>
        </p:spPr>
      </p:pic>
      <p:pic>
        <p:nvPicPr>
          <p:cNvPr id="376" name="Imagem 4" descr=""/>
          <p:cNvPicPr/>
          <p:nvPr/>
        </p:nvPicPr>
        <p:blipFill>
          <a:blip r:embed="rId2"/>
          <a:stretch/>
        </p:blipFill>
        <p:spPr>
          <a:xfrm>
            <a:off x="6603120" y="1098360"/>
            <a:ext cx="1477800" cy="882360"/>
          </a:xfrm>
          <a:prstGeom prst="rect">
            <a:avLst/>
          </a:prstGeom>
          <a:ln w="0">
            <a:noFill/>
          </a:ln>
        </p:spPr>
      </p:pic>
      <p:sp>
        <p:nvSpPr>
          <p:cNvPr id="377" name="CustomShape 1"/>
          <p:cNvSpPr/>
          <p:nvPr/>
        </p:nvSpPr>
        <p:spPr>
          <a:xfrm>
            <a:off x="6662520" y="951480"/>
            <a:ext cx="194400" cy="249624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Line 2"/>
          <p:cNvSpPr/>
          <p:nvPr/>
        </p:nvSpPr>
        <p:spPr>
          <a:xfrm flipH="1">
            <a:off x="6489360" y="227736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9" name="Picture 6" descr="https://upload.wikimedia.org/wikipedia/commons/thumb/b/b8/Argonautesch%C3%ABff_Lorenzo_Costa_w.jpg/1221px-Argonautesch%C3%ABff_Lorenzo_Costa_w.jpg"/>
          <p:cNvPicPr/>
          <p:nvPr/>
        </p:nvPicPr>
        <p:blipFill>
          <a:blip r:embed="rId3"/>
          <a:srcRect l="0" t="0" r="47829" b="15934"/>
          <a:stretch/>
        </p:blipFill>
        <p:spPr>
          <a:xfrm>
            <a:off x="11039400" y="1054800"/>
            <a:ext cx="697320" cy="893520"/>
          </a:xfrm>
          <a:prstGeom prst="rect">
            <a:avLst/>
          </a:prstGeom>
          <a:ln w="0">
            <a:noFill/>
          </a:ln>
        </p:spPr>
      </p:pic>
      <p:pic>
        <p:nvPicPr>
          <p:cNvPr id="380" name="Imagem 5" descr=""/>
          <p:cNvPicPr/>
          <p:nvPr/>
        </p:nvPicPr>
        <p:blipFill>
          <a:blip r:embed="rId4"/>
          <a:stretch/>
        </p:blipFill>
        <p:spPr>
          <a:xfrm>
            <a:off x="8811360" y="1127160"/>
            <a:ext cx="1532880" cy="587160"/>
          </a:xfrm>
          <a:prstGeom prst="rect">
            <a:avLst/>
          </a:prstGeom>
          <a:ln w="0">
            <a:noFill/>
          </a:ln>
        </p:spPr>
      </p:pic>
      <p:sp>
        <p:nvSpPr>
          <p:cNvPr id="381" name="CustomShape 3"/>
          <p:cNvSpPr/>
          <p:nvPr/>
        </p:nvSpPr>
        <p:spPr>
          <a:xfrm>
            <a:off x="11044440" y="1976040"/>
            <a:ext cx="7851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ARGO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CustomShape 6"/>
          <p:cNvSpPr/>
          <p:nvPr/>
        </p:nvSpPr>
        <p:spPr>
          <a:xfrm>
            <a:off x="10536480" y="954000"/>
            <a:ext cx="171720" cy="238032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Line 7"/>
          <p:cNvSpPr/>
          <p:nvPr/>
        </p:nvSpPr>
        <p:spPr>
          <a:xfrm flipH="1">
            <a:off x="10372680" y="144144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CustomShape 9"/>
          <p:cNvSpPr/>
          <p:nvPr/>
        </p:nvSpPr>
        <p:spPr>
          <a:xfrm>
            <a:off x="10485360" y="2278440"/>
            <a:ext cx="18352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Communicators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CustomShape 10"/>
          <p:cNvSpPr/>
          <p:nvPr/>
        </p:nvSpPr>
        <p:spPr>
          <a:xfrm>
            <a:off x="10214280" y="2744640"/>
            <a:ext cx="2271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Bioinspired Protocols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CustomShape 12"/>
          <p:cNvSpPr/>
          <p:nvPr/>
        </p:nvSpPr>
        <p:spPr>
          <a:xfrm>
            <a:off x="154440" y="142920"/>
            <a:ext cx="120362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- Problems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CustomShape 1"/>
          <p:cNvSpPr/>
          <p:nvPr/>
        </p:nvSpPr>
        <p:spPr>
          <a:xfrm>
            <a:off x="6662520" y="3624480"/>
            <a:ext cx="131040" cy="65196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Line 2"/>
          <p:cNvSpPr/>
          <p:nvPr/>
        </p:nvSpPr>
        <p:spPr>
          <a:xfrm flipH="1">
            <a:off x="6489360" y="405432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9" name="Imagem 2" descr=""/>
          <p:cNvPicPr/>
          <p:nvPr/>
        </p:nvPicPr>
        <p:blipFill>
          <a:blip r:embed="rId5"/>
          <a:stretch/>
        </p:blipFill>
        <p:spPr>
          <a:xfrm>
            <a:off x="6973200" y="3582360"/>
            <a:ext cx="1868400" cy="720000"/>
          </a:xfrm>
          <a:prstGeom prst="rect">
            <a:avLst/>
          </a:prstGeom>
          <a:ln w="0">
            <a:noFill/>
          </a:ln>
        </p:spPr>
      </p:pic>
      <p:sp>
        <p:nvSpPr>
          <p:cNvPr id="390" name="CustomShape 1"/>
          <p:cNvSpPr/>
          <p:nvPr/>
        </p:nvSpPr>
        <p:spPr>
          <a:xfrm>
            <a:off x="6662520" y="4320360"/>
            <a:ext cx="131040" cy="82908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Line 2"/>
          <p:cNvSpPr/>
          <p:nvPr/>
        </p:nvSpPr>
        <p:spPr>
          <a:xfrm flipH="1">
            <a:off x="6489360" y="464076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2" name="Imagem 4" descr="Logotipo&#10;&#10;Descrição gerada automaticamente"/>
          <p:cNvPicPr/>
          <p:nvPr/>
        </p:nvPicPr>
        <p:blipFill>
          <a:blip r:embed="rId6"/>
          <a:stretch/>
        </p:blipFill>
        <p:spPr>
          <a:xfrm>
            <a:off x="7069320" y="4359240"/>
            <a:ext cx="1242360" cy="769320"/>
          </a:xfrm>
          <a:prstGeom prst="rect">
            <a:avLst/>
          </a:prstGeom>
          <a:ln w="0">
            <a:noFill/>
          </a:ln>
        </p:spPr>
      </p:pic>
      <p:sp>
        <p:nvSpPr>
          <p:cNvPr id="393" name="CustomShape 1"/>
          <p:cNvSpPr/>
          <p:nvPr/>
        </p:nvSpPr>
        <p:spPr>
          <a:xfrm>
            <a:off x="6703200" y="5239800"/>
            <a:ext cx="63000" cy="74736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Line 2"/>
          <p:cNvSpPr/>
          <p:nvPr/>
        </p:nvSpPr>
        <p:spPr>
          <a:xfrm flipH="1">
            <a:off x="6489360" y="545184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5" name="Imagem 282" descr=""/>
          <p:cNvPicPr/>
          <p:nvPr/>
        </p:nvPicPr>
        <p:blipFill>
          <a:blip r:embed="rId7"/>
          <a:stretch/>
        </p:blipFill>
        <p:spPr>
          <a:xfrm>
            <a:off x="6849360" y="5262120"/>
            <a:ext cx="1081440" cy="747360"/>
          </a:xfrm>
          <a:prstGeom prst="rect">
            <a:avLst/>
          </a:prstGeom>
          <a:ln w="0">
            <a:noFill/>
          </a:ln>
        </p:spPr>
      </p:pic>
      <p:pic>
        <p:nvPicPr>
          <p:cNvPr id="396" name="Imagem 892" descr="Uma imagem contendo dirigindo&#10;&#10;Descrição gerada automaticamente"/>
          <p:cNvPicPr/>
          <p:nvPr/>
        </p:nvPicPr>
        <p:blipFill>
          <a:blip r:embed="rId8"/>
          <a:stretch/>
        </p:blipFill>
        <p:spPr>
          <a:xfrm>
            <a:off x="8083440" y="5263920"/>
            <a:ext cx="837000" cy="750960"/>
          </a:xfrm>
          <a:prstGeom prst="rect">
            <a:avLst/>
          </a:prstGeom>
          <a:ln w="0">
            <a:noFill/>
          </a:ln>
        </p:spPr>
      </p:pic>
      <p:pic>
        <p:nvPicPr>
          <p:cNvPr id="397" name="Imagem 891" descr=""/>
          <p:cNvPicPr/>
          <p:nvPr/>
        </p:nvPicPr>
        <p:blipFill>
          <a:blip r:embed="rId9"/>
          <a:stretch/>
        </p:blipFill>
        <p:spPr>
          <a:xfrm>
            <a:off x="9083880" y="5329440"/>
            <a:ext cx="871920" cy="627480"/>
          </a:xfrm>
          <a:prstGeom prst="rect">
            <a:avLst/>
          </a:prstGeom>
          <a:ln w="0">
            <a:noFill/>
          </a:ln>
        </p:spPr>
      </p:pic>
      <p:pic>
        <p:nvPicPr>
          <p:cNvPr id="398" name="Imagem 2" descr="Uma imagem com verde, brinquedo&#10;&#10;Descrição gerada automaticamente"/>
          <p:cNvPicPr/>
          <p:nvPr/>
        </p:nvPicPr>
        <p:blipFill>
          <a:blip r:embed="rId10"/>
          <a:stretch/>
        </p:blipFill>
        <p:spPr>
          <a:xfrm>
            <a:off x="10060200" y="5325840"/>
            <a:ext cx="1137960" cy="655920"/>
          </a:xfrm>
          <a:prstGeom prst="rect">
            <a:avLst/>
          </a:prstGeom>
          <a:ln w="0">
            <a:noFill/>
          </a:ln>
        </p:spPr>
      </p:pic>
      <p:pic>
        <p:nvPicPr>
          <p:cNvPr id="399" name="Imagem 5" descr="Diagrama&#10;&#10;Descrição gerada automaticamente"/>
          <p:cNvPicPr/>
          <p:nvPr/>
        </p:nvPicPr>
        <p:blipFill>
          <a:blip r:embed="rId11"/>
          <a:stretch/>
        </p:blipFill>
        <p:spPr>
          <a:xfrm>
            <a:off x="354960" y="1057320"/>
            <a:ext cx="6310800" cy="5028480"/>
          </a:xfrm>
          <a:prstGeom prst="rect">
            <a:avLst/>
          </a:prstGeom>
          <a:ln w="0">
            <a:noFill/>
          </a:ln>
        </p:spPr>
      </p:pic>
      <p:pic>
        <p:nvPicPr>
          <p:cNvPr id="400" name="Imagem 3" descr="Logotipo&#10;&#10;Descrição gerada automaticamente"/>
          <p:cNvPicPr/>
          <p:nvPr/>
        </p:nvPicPr>
        <p:blipFill>
          <a:blip r:embed="rId12"/>
          <a:stretch/>
        </p:blipFill>
        <p:spPr>
          <a:xfrm>
            <a:off x="7752240" y="1257480"/>
            <a:ext cx="874800" cy="1453680"/>
          </a:xfrm>
          <a:prstGeom prst="rect">
            <a:avLst/>
          </a:prstGeom>
          <a:ln w="0">
            <a:noFill/>
          </a:ln>
        </p:spPr>
      </p:pic>
      <p:pic>
        <p:nvPicPr>
          <p:cNvPr id="401" name="Imagem 5" descr=""/>
          <p:cNvPicPr/>
          <p:nvPr/>
        </p:nvPicPr>
        <p:blipFill>
          <a:blip r:embed="rId13"/>
          <a:stretch/>
        </p:blipFill>
        <p:spPr>
          <a:xfrm>
            <a:off x="8677800" y="1901880"/>
            <a:ext cx="1772640" cy="52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154440" y="142920"/>
            <a:ext cx="12037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- Problems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348120" y="1152360"/>
            <a:ext cx="5823720" cy="49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Hard environment setup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Need for several Integrations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72760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4" name="Imagem 7" descr="Texto&#10;&#10;Descrição gerada automaticamente"/>
          <p:cNvPicPr/>
          <p:nvPr/>
        </p:nvPicPr>
        <p:blipFill>
          <a:blip r:embed="rId1"/>
          <a:stretch/>
        </p:blipFill>
        <p:spPr>
          <a:xfrm>
            <a:off x="6798960" y="2842560"/>
            <a:ext cx="2984040" cy="515520"/>
          </a:xfrm>
          <a:prstGeom prst="rect">
            <a:avLst/>
          </a:prstGeom>
          <a:ln w="0">
            <a:noFill/>
          </a:ln>
        </p:spPr>
      </p:pic>
      <p:pic>
        <p:nvPicPr>
          <p:cNvPr id="405" name="Imagem 4" descr=""/>
          <p:cNvPicPr/>
          <p:nvPr/>
        </p:nvPicPr>
        <p:blipFill>
          <a:blip r:embed="rId2"/>
          <a:stretch/>
        </p:blipFill>
        <p:spPr>
          <a:xfrm>
            <a:off x="6603120" y="1098360"/>
            <a:ext cx="1477800" cy="882360"/>
          </a:xfrm>
          <a:prstGeom prst="rect">
            <a:avLst/>
          </a:prstGeom>
          <a:ln w="0">
            <a:noFill/>
          </a:ln>
        </p:spPr>
      </p:pic>
      <p:pic>
        <p:nvPicPr>
          <p:cNvPr id="406" name="Picture 6" descr="https://upload.wikimedia.org/wikipedia/commons/thumb/b/b8/Argonautesch%C3%ABff_Lorenzo_Costa_w.jpg/1221px-Argonautesch%C3%ABff_Lorenzo_Costa_w.jpg"/>
          <p:cNvPicPr/>
          <p:nvPr/>
        </p:nvPicPr>
        <p:blipFill>
          <a:blip r:embed="rId3"/>
          <a:srcRect l="0" t="0" r="47829" b="15934"/>
          <a:stretch/>
        </p:blipFill>
        <p:spPr>
          <a:xfrm>
            <a:off x="11039400" y="1054800"/>
            <a:ext cx="697320" cy="893520"/>
          </a:xfrm>
          <a:prstGeom prst="rect">
            <a:avLst/>
          </a:prstGeom>
          <a:ln w="0">
            <a:noFill/>
          </a:ln>
        </p:spPr>
      </p:pic>
      <p:pic>
        <p:nvPicPr>
          <p:cNvPr id="407" name="Imagem 5" descr=""/>
          <p:cNvPicPr/>
          <p:nvPr/>
        </p:nvPicPr>
        <p:blipFill>
          <a:blip r:embed="rId4"/>
          <a:stretch/>
        </p:blipFill>
        <p:spPr>
          <a:xfrm>
            <a:off x="8811360" y="1127160"/>
            <a:ext cx="1532880" cy="587160"/>
          </a:xfrm>
          <a:prstGeom prst="rect">
            <a:avLst/>
          </a:prstGeom>
          <a:ln w="0">
            <a:noFill/>
          </a:ln>
        </p:spPr>
      </p:pic>
      <p:sp>
        <p:nvSpPr>
          <p:cNvPr id="408" name="CustomShape 3"/>
          <p:cNvSpPr/>
          <p:nvPr/>
        </p:nvSpPr>
        <p:spPr>
          <a:xfrm>
            <a:off x="11044440" y="1976040"/>
            <a:ext cx="7851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ARGO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CustomShape 6"/>
          <p:cNvSpPr/>
          <p:nvPr/>
        </p:nvSpPr>
        <p:spPr>
          <a:xfrm>
            <a:off x="10536480" y="954000"/>
            <a:ext cx="171720" cy="238032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Line 7"/>
          <p:cNvSpPr/>
          <p:nvPr/>
        </p:nvSpPr>
        <p:spPr>
          <a:xfrm flipH="1">
            <a:off x="10372680" y="144144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CustomShape 9"/>
          <p:cNvSpPr/>
          <p:nvPr/>
        </p:nvSpPr>
        <p:spPr>
          <a:xfrm>
            <a:off x="10485360" y="2278440"/>
            <a:ext cx="18352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Communicators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CustomShape 10"/>
          <p:cNvSpPr/>
          <p:nvPr/>
        </p:nvSpPr>
        <p:spPr>
          <a:xfrm>
            <a:off x="10214280" y="2744640"/>
            <a:ext cx="2271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Bioinspired Protocols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3" name="Imagem 2" descr=""/>
          <p:cNvPicPr/>
          <p:nvPr/>
        </p:nvPicPr>
        <p:blipFill>
          <a:blip r:embed="rId5"/>
          <a:stretch/>
        </p:blipFill>
        <p:spPr>
          <a:xfrm>
            <a:off x="6973200" y="3582360"/>
            <a:ext cx="1868400" cy="720000"/>
          </a:xfrm>
          <a:prstGeom prst="rect">
            <a:avLst/>
          </a:prstGeom>
          <a:ln w="0">
            <a:noFill/>
          </a:ln>
        </p:spPr>
      </p:pic>
      <p:pic>
        <p:nvPicPr>
          <p:cNvPr id="414" name="Imagem 4" descr="Logotipo&#10;&#10;Descrição gerada automaticamente"/>
          <p:cNvPicPr/>
          <p:nvPr/>
        </p:nvPicPr>
        <p:blipFill>
          <a:blip r:embed="rId6"/>
          <a:stretch/>
        </p:blipFill>
        <p:spPr>
          <a:xfrm>
            <a:off x="7069320" y="4359240"/>
            <a:ext cx="1242360" cy="769320"/>
          </a:xfrm>
          <a:prstGeom prst="rect">
            <a:avLst/>
          </a:prstGeom>
          <a:ln w="0">
            <a:noFill/>
          </a:ln>
        </p:spPr>
      </p:pic>
      <p:pic>
        <p:nvPicPr>
          <p:cNvPr id="415" name="Imagem 3" descr="Logotipo&#10;&#10;Descrição gerada automaticamente"/>
          <p:cNvPicPr/>
          <p:nvPr/>
        </p:nvPicPr>
        <p:blipFill>
          <a:blip r:embed="rId7"/>
          <a:stretch/>
        </p:blipFill>
        <p:spPr>
          <a:xfrm>
            <a:off x="7752240" y="1257480"/>
            <a:ext cx="874800" cy="1453680"/>
          </a:xfrm>
          <a:prstGeom prst="rect">
            <a:avLst/>
          </a:prstGeom>
          <a:ln w="0">
            <a:noFill/>
          </a:ln>
        </p:spPr>
      </p:pic>
      <p:pic>
        <p:nvPicPr>
          <p:cNvPr id="416" name="Imagem 5" descr=""/>
          <p:cNvPicPr/>
          <p:nvPr/>
        </p:nvPicPr>
        <p:blipFill>
          <a:blip r:embed="rId8"/>
          <a:stretch/>
        </p:blipFill>
        <p:spPr>
          <a:xfrm>
            <a:off x="8677800" y="1901880"/>
            <a:ext cx="1772640" cy="52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154440" y="142920"/>
            <a:ext cx="12037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- Problems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348120" y="1152360"/>
            <a:ext cx="5823720" cy="49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Need to Use Multiple Development IDEs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MAS – Jedit or Eclipse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Arduino – Arduino IDE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Javino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IDE for Java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IDE for C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72760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CustomShape 6"/>
          <p:cNvSpPr/>
          <p:nvPr/>
        </p:nvSpPr>
        <p:spPr>
          <a:xfrm rot="16200000">
            <a:off x="9604080" y="89640"/>
            <a:ext cx="306000" cy="39582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CustomShape 9"/>
          <p:cNvSpPr/>
          <p:nvPr/>
        </p:nvSpPr>
        <p:spPr>
          <a:xfrm>
            <a:off x="9501480" y="2301840"/>
            <a:ext cx="7880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MAS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Imagem 4" descr="Logotipo&#10;&#10;Descrição gerada automaticamente"/>
          <p:cNvPicPr/>
          <p:nvPr/>
        </p:nvPicPr>
        <p:blipFill>
          <a:blip r:embed="rId1"/>
          <a:stretch/>
        </p:blipFill>
        <p:spPr>
          <a:xfrm>
            <a:off x="8317800" y="4761000"/>
            <a:ext cx="1242360" cy="769320"/>
          </a:xfrm>
          <a:prstGeom prst="rect">
            <a:avLst/>
          </a:prstGeom>
          <a:ln w="0">
            <a:noFill/>
          </a:ln>
        </p:spPr>
      </p:pic>
      <p:pic>
        <p:nvPicPr>
          <p:cNvPr id="422" name="Imagem 3" descr="Logotipo, nome da empresa&#10;&#10;Descrição gerada automaticamente"/>
          <p:cNvPicPr/>
          <p:nvPr/>
        </p:nvPicPr>
        <p:blipFill>
          <a:blip r:embed="rId2"/>
          <a:stretch/>
        </p:blipFill>
        <p:spPr>
          <a:xfrm>
            <a:off x="9348840" y="966960"/>
            <a:ext cx="2224080" cy="1184040"/>
          </a:xfrm>
          <a:prstGeom prst="rect">
            <a:avLst/>
          </a:prstGeom>
          <a:ln w="0">
            <a:noFill/>
          </a:ln>
        </p:spPr>
      </p:pic>
      <p:pic>
        <p:nvPicPr>
          <p:cNvPr id="423" name="Imagem 19" descr="Logotipo, Ícone&#10;&#10;Descrição gerada automaticamente"/>
          <p:cNvPicPr/>
          <p:nvPr/>
        </p:nvPicPr>
        <p:blipFill>
          <a:blip r:embed="rId3"/>
          <a:stretch/>
        </p:blipFill>
        <p:spPr>
          <a:xfrm>
            <a:off x="7907760" y="941400"/>
            <a:ext cx="1160280" cy="1160280"/>
          </a:xfrm>
          <a:prstGeom prst="rect">
            <a:avLst/>
          </a:prstGeom>
          <a:ln w="0">
            <a:noFill/>
          </a:ln>
        </p:spPr>
      </p:pic>
      <p:sp>
        <p:nvSpPr>
          <p:cNvPr id="424" name="CustomShape 6"/>
          <p:cNvSpPr/>
          <p:nvPr/>
        </p:nvSpPr>
        <p:spPr>
          <a:xfrm rot="16200000">
            <a:off x="9594360" y="1897200"/>
            <a:ext cx="306000" cy="39582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CustomShape 9"/>
          <p:cNvSpPr/>
          <p:nvPr/>
        </p:nvSpPr>
        <p:spPr>
          <a:xfrm>
            <a:off x="9068400" y="4109400"/>
            <a:ext cx="1585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Middleware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CustomShape 6"/>
          <p:cNvSpPr/>
          <p:nvPr/>
        </p:nvSpPr>
        <p:spPr>
          <a:xfrm rot="16200000">
            <a:off x="9605880" y="3691080"/>
            <a:ext cx="306000" cy="39582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CustomShape 9"/>
          <p:cNvSpPr/>
          <p:nvPr/>
        </p:nvSpPr>
        <p:spPr>
          <a:xfrm>
            <a:off x="9150120" y="5842440"/>
            <a:ext cx="15267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Firmware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8" name="Imagem 25" descr="Fundo preto com letras brancas&#10;&#10;Descrição gerada automaticamente"/>
          <p:cNvPicPr/>
          <p:nvPr/>
        </p:nvPicPr>
        <p:blipFill>
          <a:blip r:embed="rId4"/>
          <a:stretch/>
        </p:blipFill>
        <p:spPr>
          <a:xfrm>
            <a:off x="7778160" y="2804760"/>
            <a:ext cx="1160280" cy="1160280"/>
          </a:xfrm>
          <a:prstGeom prst="rect">
            <a:avLst/>
          </a:prstGeom>
          <a:ln w="0">
            <a:noFill/>
          </a:ln>
        </p:spPr>
      </p:pic>
      <p:pic>
        <p:nvPicPr>
          <p:cNvPr id="429" name="Imagem 27" descr="Forma&#10;&#10;Descrição gerada automaticamente"/>
          <p:cNvPicPr/>
          <p:nvPr/>
        </p:nvPicPr>
        <p:blipFill>
          <a:blip r:embed="rId5"/>
          <a:stretch/>
        </p:blipFill>
        <p:spPr>
          <a:xfrm>
            <a:off x="9117360" y="2748960"/>
            <a:ext cx="1280160" cy="1280160"/>
          </a:xfrm>
          <a:prstGeom prst="rect">
            <a:avLst/>
          </a:prstGeom>
          <a:ln w="0">
            <a:noFill/>
          </a:ln>
        </p:spPr>
      </p:pic>
      <p:pic>
        <p:nvPicPr>
          <p:cNvPr id="430" name="Imagem 29" descr="Placa azul com letras brancas em fundo preto&#10;&#10;Descrição gerada automaticamente"/>
          <p:cNvPicPr/>
          <p:nvPr/>
        </p:nvPicPr>
        <p:blipFill>
          <a:blip r:embed="rId6"/>
          <a:stretch/>
        </p:blipFill>
        <p:spPr>
          <a:xfrm>
            <a:off x="10497240" y="2863800"/>
            <a:ext cx="1130040" cy="1130040"/>
          </a:xfrm>
          <a:prstGeom prst="rect">
            <a:avLst/>
          </a:prstGeom>
          <a:ln w="0">
            <a:noFill/>
          </a:ln>
        </p:spPr>
      </p:pic>
      <p:pic>
        <p:nvPicPr>
          <p:cNvPr id="431" name="Imagem 31" descr="Placa azul com letras brancas em fundo preto&#10;&#10;Descrição gerada automaticamente"/>
          <p:cNvPicPr/>
          <p:nvPr/>
        </p:nvPicPr>
        <p:blipFill>
          <a:blip r:embed="rId7"/>
          <a:stretch/>
        </p:blipFill>
        <p:spPr>
          <a:xfrm>
            <a:off x="10166760" y="4565160"/>
            <a:ext cx="1164960" cy="116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154440" y="142920"/>
            <a:ext cx="12037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- Problems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348120" y="1152360"/>
            <a:ext cx="5823720" cy="49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Wired connection required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Need for a monitor or display for MAS monitoring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72760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154440" y="142920"/>
            <a:ext cx="12037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- Related Works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35" name="Agrupar 66"/>
          <p:cNvGrpSpPr/>
          <p:nvPr/>
        </p:nvGrpSpPr>
        <p:grpSpPr>
          <a:xfrm>
            <a:off x="265320" y="2491560"/>
            <a:ext cx="2195280" cy="1750680"/>
            <a:chOff x="265320" y="2491560"/>
            <a:chExt cx="2195280" cy="1750680"/>
          </a:xfrm>
        </p:grpSpPr>
        <p:sp>
          <p:nvSpPr>
            <p:cNvPr id="436" name="Retângulo: Cantos Arredondados 15"/>
            <p:cNvSpPr/>
            <p:nvPr/>
          </p:nvSpPr>
          <p:spPr>
            <a:xfrm>
              <a:off x="265320" y="249156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pic>
          <p:nvPicPr>
            <p:cNvPr id="437" name="Imagem 5" descr=""/>
            <p:cNvPicPr/>
            <p:nvPr/>
          </p:nvPicPr>
          <p:blipFill>
            <a:blip r:embed="rId1"/>
            <a:stretch/>
          </p:blipFill>
          <p:spPr>
            <a:xfrm>
              <a:off x="587520" y="3252960"/>
              <a:ext cx="1532880" cy="58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38" name="CaixaDeTexto 21"/>
            <p:cNvSpPr/>
            <p:nvPr/>
          </p:nvSpPr>
          <p:spPr>
            <a:xfrm>
              <a:off x="321120" y="2680920"/>
              <a:ext cx="213948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Bordini et. al, 2008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39" name="CustomShape 6"/>
          <p:cNvSpPr/>
          <p:nvPr/>
        </p:nvSpPr>
        <p:spPr>
          <a:xfrm rot="16200000">
            <a:off x="2284200" y="-32400"/>
            <a:ext cx="270000" cy="430776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38100">
            <a:solidFill>
              <a:srgbClr val="06809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0" name="Imagem 68" descr="Logotipo, nome da empresa&#10;&#10;Descrição gerada automaticamente"/>
          <p:cNvPicPr/>
          <p:nvPr/>
        </p:nvPicPr>
        <p:blipFill>
          <a:blip r:embed="rId2"/>
          <a:stretch/>
        </p:blipFill>
        <p:spPr>
          <a:xfrm>
            <a:off x="2169360" y="1087920"/>
            <a:ext cx="2224080" cy="1184040"/>
          </a:xfrm>
          <a:prstGeom prst="rect">
            <a:avLst/>
          </a:prstGeom>
          <a:ln w="0">
            <a:noFill/>
          </a:ln>
        </p:spPr>
      </p:pic>
      <p:pic>
        <p:nvPicPr>
          <p:cNvPr id="441" name="Imagem 69" descr="Logotipo, Ícone&#10;&#10;Descrição gerada automaticamente"/>
          <p:cNvPicPr/>
          <p:nvPr/>
        </p:nvPicPr>
        <p:blipFill>
          <a:blip r:embed="rId3"/>
          <a:stretch/>
        </p:blipFill>
        <p:spPr>
          <a:xfrm>
            <a:off x="639000" y="1002960"/>
            <a:ext cx="1160280" cy="1160280"/>
          </a:xfrm>
          <a:prstGeom prst="rect">
            <a:avLst/>
          </a:prstGeom>
          <a:ln w="0">
            <a:noFill/>
          </a:ln>
        </p:spPr>
      </p:pic>
      <p:cxnSp>
        <p:nvCxnSpPr>
          <p:cNvPr id="442" name="Conector reto 71"/>
          <p:cNvCxnSpPr>
            <a:endCxn id="436" idx="0"/>
          </p:cNvCxnSpPr>
          <p:nvPr/>
        </p:nvCxnSpPr>
        <p:spPr>
          <a:xfrm>
            <a:off x="1353600" y="2251080"/>
            <a:ext cx="360" cy="240840"/>
          </a:xfrm>
          <a:prstGeom prst="straightConnector1">
            <a:avLst/>
          </a:prstGeom>
          <a:ln w="38100">
            <a:solidFill>
              <a:srgbClr val="068091"/>
            </a:solidFill>
          </a:ln>
        </p:spPr>
      </p:cxnSp>
      <p:pic>
        <p:nvPicPr>
          <p:cNvPr id="443" name="Imagem 2" descr=""/>
          <p:cNvPicPr/>
          <p:nvPr/>
        </p:nvPicPr>
        <p:blipFill>
          <a:blip r:embed="rId4"/>
          <a:stretch/>
        </p:blipFill>
        <p:spPr>
          <a:xfrm>
            <a:off x="712800" y="5041800"/>
            <a:ext cx="1356120" cy="92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154440" y="142920"/>
            <a:ext cx="12037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– Related Works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45" name="Agrupar 66"/>
          <p:cNvGrpSpPr/>
          <p:nvPr/>
        </p:nvGrpSpPr>
        <p:grpSpPr>
          <a:xfrm>
            <a:off x="265320" y="2491560"/>
            <a:ext cx="2195280" cy="1750680"/>
            <a:chOff x="265320" y="2491560"/>
            <a:chExt cx="2195280" cy="1750680"/>
          </a:xfrm>
        </p:grpSpPr>
        <p:sp>
          <p:nvSpPr>
            <p:cNvPr id="446" name="Retângulo: Cantos Arredondados 15"/>
            <p:cNvSpPr/>
            <p:nvPr/>
          </p:nvSpPr>
          <p:spPr>
            <a:xfrm>
              <a:off x="265320" y="249156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pic>
          <p:nvPicPr>
            <p:cNvPr id="447" name="Imagem 5" descr=""/>
            <p:cNvPicPr/>
            <p:nvPr/>
          </p:nvPicPr>
          <p:blipFill>
            <a:blip r:embed="rId1"/>
            <a:stretch/>
          </p:blipFill>
          <p:spPr>
            <a:xfrm>
              <a:off x="587520" y="3252960"/>
              <a:ext cx="1532880" cy="58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48" name="CaixaDeTexto 21"/>
            <p:cNvSpPr/>
            <p:nvPr/>
          </p:nvSpPr>
          <p:spPr>
            <a:xfrm>
              <a:off x="321120" y="2680920"/>
              <a:ext cx="213948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Bordini et. al, 2008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49" name="CustomShape 6"/>
          <p:cNvSpPr/>
          <p:nvPr/>
        </p:nvSpPr>
        <p:spPr>
          <a:xfrm rot="16200000">
            <a:off x="2284200" y="-32400"/>
            <a:ext cx="270000" cy="430776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38100">
            <a:solidFill>
              <a:srgbClr val="06809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0" name="Imagem 68" descr="Logotipo, nome da empresa&#10;&#10;Descrição gerada automaticamente"/>
          <p:cNvPicPr/>
          <p:nvPr/>
        </p:nvPicPr>
        <p:blipFill>
          <a:blip r:embed="rId2"/>
          <a:stretch/>
        </p:blipFill>
        <p:spPr>
          <a:xfrm>
            <a:off x="2169360" y="1087920"/>
            <a:ext cx="2224080" cy="1184040"/>
          </a:xfrm>
          <a:prstGeom prst="rect">
            <a:avLst/>
          </a:prstGeom>
          <a:ln w="0">
            <a:noFill/>
          </a:ln>
        </p:spPr>
      </p:pic>
      <p:pic>
        <p:nvPicPr>
          <p:cNvPr id="451" name="Imagem 69" descr="Logotipo, Ícone&#10;&#10;Descrição gerada automaticamente"/>
          <p:cNvPicPr/>
          <p:nvPr/>
        </p:nvPicPr>
        <p:blipFill>
          <a:blip r:embed="rId3"/>
          <a:stretch/>
        </p:blipFill>
        <p:spPr>
          <a:xfrm>
            <a:off x="639000" y="1002960"/>
            <a:ext cx="1160280" cy="1160280"/>
          </a:xfrm>
          <a:prstGeom prst="rect">
            <a:avLst/>
          </a:prstGeom>
          <a:ln w="0">
            <a:noFill/>
          </a:ln>
        </p:spPr>
      </p:pic>
      <p:cxnSp>
        <p:nvCxnSpPr>
          <p:cNvPr id="452" name="Conector reto 71"/>
          <p:cNvCxnSpPr>
            <a:endCxn id="446" idx="0"/>
          </p:cNvCxnSpPr>
          <p:nvPr/>
        </p:nvCxnSpPr>
        <p:spPr>
          <a:xfrm>
            <a:off x="1353600" y="2251080"/>
            <a:ext cx="360" cy="240840"/>
          </a:xfrm>
          <a:prstGeom prst="straightConnector1">
            <a:avLst/>
          </a:prstGeom>
          <a:ln w="38100">
            <a:solidFill>
              <a:srgbClr val="068091"/>
            </a:solidFill>
          </a:ln>
        </p:spPr>
      </p:cxnSp>
      <p:grpSp>
        <p:nvGrpSpPr>
          <p:cNvPr id="453" name="Agrupar 1"/>
          <p:cNvGrpSpPr/>
          <p:nvPr/>
        </p:nvGrpSpPr>
        <p:grpSpPr>
          <a:xfrm>
            <a:off x="2651760" y="2491560"/>
            <a:ext cx="2176560" cy="1776240"/>
            <a:chOff x="2651760" y="2491560"/>
            <a:chExt cx="2176560" cy="1776240"/>
          </a:xfrm>
        </p:grpSpPr>
        <p:sp>
          <p:nvSpPr>
            <p:cNvPr id="454" name="Retângulo: Cantos Arredondados 2"/>
            <p:cNvSpPr/>
            <p:nvPr/>
          </p:nvSpPr>
          <p:spPr>
            <a:xfrm>
              <a:off x="2651760" y="249156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455" name="CustomShape 3"/>
            <p:cNvSpPr/>
            <p:nvPr/>
          </p:nvSpPr>
          <p:spPr>
            <a:xfrm>
              <a:off x="3391560" y="3965040"/>
              <a:ext cx="78516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ARGO</a:t>
              </a:r>
              <a:endParaRPr b="0" lang="pt-B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6" name="CaixaDeTexto 5"/>
            <p:cNvSpPr/>
            <p:nvPr/>
          </p:nvSpPr>
          <p:spPr>
            <a:xfrm>
              <a:off x="2670480" y="2673720"/>
              <a:ext cx="213948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Pantoja et. al, 2016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457" name="Picture 6" descr="https://upload.wikimedia.org/wikipedia/commons/thumb/b/b8/Argonautesch%C3%ABff_Lorenzo_Costa_w.jpg/1221px-Argonautesch%C3%ABff_Lorenzo_Costa_w.jpg"/>
            <p:cNvPicPr/>
            <p:nvPr/>
          </p:nvPicPr>
          <p:blipFill>
            <a:blip r:embed="rId4"/>
            <a:srcRect l="0" t="0" r="47829" b="15934"/>
            <a:stretch/>
          </p:blipFill>
          <p:spPr>
            <a:xfrm>
              <a:off x="3391560" y="3099960"/>
              <a:ext cx="697320" cy="893520"/>
            </a:xfrm>
            <a:prstGeom prst="rect">
              <a:avLst/>
            </a:prstGeom>
            <a:ln w="0">
              <a:noFill/>
            </a:ln>
          </p:spPr>
        </p:pic>
      </p:grpSp>
      <p:cxnSp>
        <p:nvCxnSpPr>
          <p:cNvPr id="458" name="Conector reto 7"/>
          <p:cNvCxnSpPr>
            <a:stCxn id="454" idx="1"/>
            <a:endCxn id="446" idx="3"/>
          </p:cNvCxnSpPr>
          <p:nvPr/>
        </p:nvCxnSpPr>
        <p:spPr>
          <a:xfrm flipH="1">
            <a:off x="2441880" y="3366720"/>
            <a:ext cx="210240" cy="360"/>
          </a:xfrm>
          <a:prstGeom prst="straightConnector1">
            <a:avLst/>
          </a:prstGeom>
          <a:ln w="38100">
            <a:solidFill>
              <a:srgbClr val="068091"/>
            </a:solidFill>
          </a:ln>
        </p:spPr>
      </p:cxnSp>
      <p:pic>
        <p:nvPicPr>
          <p:cNvPr id="459" name="Imagem 2" descr=""/>
          <p:cNvPicPr/>
          <p:nvPr/>
        </p:nvPicPr>
        <p:blipFill>
          <a:blip r:embed="rId5"/>
          <a:stretch/>
        </p:blipFill>
        <p:spPr>
          <a:xfrm>
            <a:off x="712800" y="5041800"/>
            <a:ext cx="1356120" cy="92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154440" y="142920"/>
            <a:ext cx="12037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– Related Works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61" name="Agrupar 66"/>
          <p:cNvGrpSpPr/>
          <p:nvPr/>
        </p:nvGrpSpPr>
        <p:grpSpPr>
          <a:xfrm>
            <a:off x="265320" y="2491560"/>
            <a:ext cx="2195280" cy="1750680"/>
            <a:chOff x="265320" y="2491560"/>
            <a:chExt cx="2195280" cy="1750680"/>
          </a:xfrm>
        </p:grpSpPr>
        <p:sp>
          <p:nvSpPr>
            <p:cNvPr id="462" name="Retângulo: Cantos Arredondados 15"/>
            <p:cNvSpPr/>
            <p:nvPr/>
          </p:nvSpPr>
          <p:spPr>
            <a:xfrm>
              <a:off x="265320" y="249156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pic>
          <p:nvPicPr>
            <p:cNvPr id="463" name="Imagem 5" descr=""/>
            <p:cNvPicPr/>
            <p:nvPr/>
          </p:nvPicPr>
          <p:blipFill>
            <a:blip r:embed="rId1"/>
            <a:stretch/>
          </p:blipFill>
          <p:spPr>
            <a:xfrm>
              <a:off x="587520" y="3252960"/>
              <a:ext cx="1532880" cy="58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4" name="CaixaDeTexto 21"/>
            <p:cNvSpPr/>
            <p:nvPr/>
          </p:nvSpPr>
          <p:spPr>
            <a:xfrm>
              <a:off x="321120" y="2680920"/>
              <a:ext cx="213948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Bordini et. al, 2008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65" name="CustomShape 6"/>
          <p:cNvSpPr/>
          <p:nvPr/>
        </p:nvSpPr>
        <p:spPr>
          <a:xfrm rot="16200000">
            <a:off x="2284200" y="-32400"/>
            <a:ext cx="270000" cy="430776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38100">
            <a:solidFill>
              <a:srgbClr val="06809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6" name="Imagem 68" descr="Logotipo, nome da empresa&#10;&#10;Descrição gerada automaticamente"/>
          <p:cNvPicPr/>
          <p:nvPr/>
        </p:nvPicPr>
        <p:blipFill>
          <a:blip r:embed="rId2"/>
          <a:stretch/>
        </p:blipFill>
        <p:spPr>
          <a:xfrm>
            <a:off x="2169360" y="1087920"/>
            <a:ext cx="2224080" cy="1184040"/>
          </a:xfrm>
          <a:prstGeom prst="rect">
            <a:avLst/>
          </a:prstGeom>
          <a:ln w="0">
            <a:noFill/>
          </a:ln>
        </p:spPr>
      </p:pic>
      <p:pic>
        <p:nvPicPr>
          <p:cNvPr id="467" name="Imagem 69" descr="Logotipo, Ícone&#10;&#10;Descrição gerada automaticamente"/>
          <p:cNvPicPr/>
          <p:nvPr/>
        </p:nvPicPr>
        <p:blipFill>
          <a:blip r:embed="rId3"/>
          <a:stretch/>
        </p:blipFill>
        <p:spPr>
          <a:xfrm>
            <a:off x="639000" y="1002960"/>
            <a:ext cx="1160280" cy="1160280"/>
          </a:xfrm>
          <a:prstGeom prst="rect">
            <a:avLst/>
          </a:prstGeom>
          <a:ln w="0">
            <a:noFill/>
          </a:ln>
        </p:spPr>
      </p:pic>
      <p:cxnSp>
        <p:nvCxnSpPr>
          <p:cNvPr id="468" name="Conector reto 71"/>
          <p:cNvCxnSpPr>
            <a:endCxn id="462" idx="0"/>
          </p:cNvCxnSpPr>
          <p:nvPr/>
        </p:nvCxnSpPr>
        <p:spPr>
          <a:xfrm>
            <a:off x="1353600" y="2251080"/>
            <a:ext cx="360" cy="240840"/>
          </a:xfrm>
          <a:prstGeom prst="straightConnector1">
            <a:avLst/>
          </a:prstGeom>
          <a:ln w="38100">
            <a:solidFill>
              <a:srgbClr val="068091"/>
            </a:solidFill>
          </a:ln>
        </p:spPr>
      </p:cxnSp>
      <p:grpSp>
        <p:nvGrpSpPr>
          <p:cNvPr id="469" name="Agrupar 1"/>
          <p:cNvGrpSpPr/>
          <p:nvPr/>
        </p:nvGrpSpPr>
        <p:grpSpPr>
          <a:xfrm>
            <a:off x="2651760" y="2491560"/>
            <a:ext cx="2176560" cy="1776240"/>
            <a:chOff x="2651760" y="2491560"/>
            <a:chExt cx="2176560" cy="1776240"/>
          </a:xfrm>
        </p:grpSpPr>
        <p:sp>
          <p:nvSpPr>
            <p:cNvPr id="470" name="Retângulo: Cantos Arredondados 2"/>
            <p:cNvSpPr/>
            <p:nvPr/>
          </p:nvSpPr>
          <p:spPr>
            <a:xfrm>
              <a:off x="2651760" y="249156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471" name="CustomShape 3"/>
            <p:cNvSpPr/>
            <p:nvPr/>
          </p:nvSpPr>
          <p:spPr>
            <a:xfrm>
              <a:off x="3391560" y="3965040"/>
              <a:ext cx="78516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ARGO</a:t>
              </a:r>
              <a:endParaRPr b="0" lang="pt-B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2" name="CaixaDeTexto 5"/>
            <p:cNvSpPr/>
            <p:nvPr/>
          </p:nvSpPr>
          <p:spPr>
            <a:xfrm>
              <a:off x="2670480" y="2673720"/>
              <a:ext cx="213948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Pantoja et. al, 2016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473" name="Picture 6" descr="https://upload.wikimedia.org/wikipedia/commons/thumb/b/b8/Argonautesch%C3%ABff_Lorenzo_Costa_w.jpg/1221px-Argonautesch%C3%ABff_Lorenzo_Costa_w.jpg"/>
            <p:cNvPicPr/>
            <p:nvPr/>
          </p:nvPicPr>
          <p:blipFill>
            <a:blip r:embed="rId4"/>
            <a:srcRect l="0" t="0" r="47829" b="15934"/>
            <a:stretch/>
          </p:blipFill>
          <p:spPr>
            <a:xfrm>
              <a:off x="3391560" y="3099960"/>
              <a:ext cx="697320" cy="893520"/>
            </a:xfrm>
            <a:prstGeom prst="rect">
              <a:avLst/>
            </a:prstGeom>
            <a:ln w="0">
              <a:noFill/>
            </a:ln>
          </p:spPr>
        </p:pic>
      </p:grpSp>
      <p:cxnSp>
        <p:nvCxnSpPr>
          <p:cNvPr id="474" name="Conector reto 7"/>
          <p:cNvCxnSpPr>
            <a:stCxn id="470" idx="1"/>
            <a:endCxn id="462" idx="3"/>
          </p:cNvCxnSpPr>
          <p:nvPr/>
        </p:nvCxnSpPr>
        <p:spPr>
          <a:xfrm flipH="1">
            <a:off x="2441880" y="3366720"/>
            <a:ext cx="210240" cy="360"/>
          </a:xfrm>
          <a:prstGeom prst="straightConnector1">
            <a:avLst/>
          </a:prstGeom>
          <a:ln w="38100">
            <a:solidFill>
              <a:srgbClr val="068091"/>
            </a:solidFill>
          </a:ln>
        </p:spPr>
      </p:cxnSp>
      <p:grpSp>
        <p:nvGrpSpPr>
          <p:cNvPr id="475" name="Agrupar 13"/>
          <p:cNvGrpSpPr/>
          <p:nvPr/>
        </p:nvGrpSpPr>
        <p:grpSpPr>
          <a:xfrm>
            <a:off x="2695680" y="4427280"/>
            <a:ext cx="2176560" cy="1750680"/>
            <a:chOff x="2695680" y="4427280"/>
            <a:chExt cx="2176560" cy="1750680"/>
          </a:xfrm>
        </p:grpSpPr>
        <p:sp>
          <p:nvSpPr>
            <p:cNvPr id="476" name="Retângulo: Cantos Arredondados 14"/>
            <p:cNvSpPr/>
            <p:nvPr/>
          </p:nvSpPr>
          <p:spPr>
            <a:xfrm>
              <a:off x="2695680" y="442728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477" name="CaixaDeTexto 16"/>
            <p:cNvSpPr/>
            <p:nvPr/>
          </p:nvSpPr>
          <p:spPr>
            <a:xfrm>
              <a:off x="2714400" y="4605840"/>
              <a:ext cx="213948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Lazarin et. al, 2015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478" name="Imagem 2" descr=""/>
            <p:cNvPicPr/>
            <p:nvPr/>
          </p:nvPicPr>
          <p:blipFill>
            <a:blip r:embed="rId5"/>
            <a:stretch/>
          </p:blipFill>
          <p:spPr>
            <a:xfrm>
              <a:off x="2994840" y="5138280"/>
              <a:ext cx="1578600" cy="608400"/>
            </a:xfrm>
            <a:prstGeom prst="rect">
              <a:avLst/>
            </a:prstGeom>
            <a:ln w="0">
              <a:noFill/>
            </a:ln>
          </p:spPr>
        </p:pic>
      </p:grpSp>
      <p:cxnSp>
        <p:nvCxnSpPr>
          <p:cNvPr id="479" name="Conector reto 24"/>
          <p:cNvCxnSpPr>
            <a:stCxn id="471" idx="2"/>
            <a:endCxn id="476" idx="0"/>
          </p:cNvCxnSpPr>
          <p:nvPr/>
        </p:nvCxnSpPr>
        <p:spPr>
          <a:xfrm>
            <a:off x="3783960" y="4267800"/>
            <a:ext cx="360" cy="159840"/>
          </a:xfrm>
          <a:prstGeom prst="straightConnector1">
            <a:avLst/>
          </a:prstGeom>
          <a:ln w="38100">
            <a:solidFill>
              <a:srgbClr val="068091"/>
            </a:solidFill>
          </a:ln>
        </p:spPr>
      </p:cxnSp>
      <p:pic>
        <p:nvPicPr>
          <p:cNvPr id="480" name="Imagem 2" descr=""/>
          <p:cNvPicPr/>
          <p:nvPr/>
        </p:nvPicPr>
        <p:blipFill>
          <a:blip r:embed="rId6"/>
          <a:stretch/>
        </p:blipFill>
        <p:spPr>
          <a:xfrm>
            <a:off x="712800" y="5041800"/>
            <a:ext cx="1356120" cy="92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154440" y="142920"/>
            <a:ext cx="12037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– Related Works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82" name="Agrupar 66"/>
          <p:cNvGrpSpPr/>
          <p:nvPr/>
        </p:nvGrpSpPr>
        <p:grpSpPr>
          <a:xfrm>
            <a:off x="265320" y="2491560"/>
            <a:ext cx="2195280" cy="1750680"/>
            <a:chOff x="265320" y="2491560"/>
            <a:chExt cx="2195280" cy="1750680"/>
          </a:xfrm>
        </p:grpSpPr>
        <p:sp>
          <p:nvSpPr>
            <p:cNvPr id="483" name="Retângulo: Cantos Arredondados 15"/>
            <p:cNvSpPr/>
            <p:nvPr/>
          </p:nvSpPr>
          <p:spPr>
            <a:xfrm>
              <a:off x="265320" y="249156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pic>
          <p:nvPicPr>
            <p:cNvPr id="484" name="Imagem 5" descr=""/>
            <p:cNvPicPr/>
            <p:nvPr/>
          </p:nvPicPr>
          <p:blipFill>
            <a:blip r:embed="rId1"/>
            <a:stretch/>
          </p:blipFill>
          <p:spPr>
            <a:xfrm>
              <a:off x="587520" y="3252960"/>
              <a:ext cx="1532880" cy="58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85" name="CaixaDeTexto 21"/>
            <p:cNvSpPr/>
            <p:nvPr/>
          </p:nvSpPr>
          <p:spPr>
            <a:xfrm>
              <a:off x="321120" y="2680920"/>
              <a:ext cx="213948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Bordini et. al, 2008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86" name="CustomShape 6"/>
          <p:cNvSpPr/>
          <p:nvPr/>
        </p:nvSpPr>
        <p:spPr>
          <a:xfrm rot="16200000">
            <a:off x="2284200" y="-32400"/>
            <a:ext cx="270000" cy="430776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38100">
            <a:solidFill>
              <a:srgbClr val="06809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7" name="Imagem 68" descr="Logotipo, nome da empresa&#10;&#10;Descrição gerada automaticamente"/>
          <p:cNvPicPr/>
          <p:nvPr/>
        </p:nvPicPr>
        <p:blipFill>
          <a:blip r:embed="rId2"/>
          <a:stretch/>
        </p:blipFill>
        <p:spPr>
          <a:xfrm>
            <a:off x="2169360" y="1087920"/>
            <a:ext cx="2224080" cy="1184040"/>
          </a:xfrm>
          <a:prstGeom prst="rect">
            <a:avLst/>
          </a:prstGeom>
          <a:ln w="0">
            <a:noFill/>
          </a:ln>
        </p:spPr>
      </p:pic>
      <p:pic>
        <p:nvPicPr>
          <p:cNvPr id="488" name="Imagem 69" descr="Logotipo, Ícone&#10;&#10;Descrição gerada automaticamente"/>
          <p:cNvPicPr/>
          <p:nvPr/>
        </p:nvPicPr>
        <p:blipFill>
          <a:blip r:embed="rId3"/>
          <a:stretch/>
        </p:blipFill>
        <p:spPr>
          <a:xfrm>
            <a:off x="639000" y="1002960"/>
            <a:ext cx="1160280" cy="1160280"/>
          </a:xfrm>
          <a:prstGeom prst="rect">
            <a:avLst/>
          </a:prstGeom>
          <a:ln w="0">
            <a:noFill/>
          </a:ln>
        </p:spPr>
      </p:pic>
      <p:cxnSp>
        <p:nvCxnSpPr>
          <p:cNvPr id="489" name="Conector reto 71"/>
          <p:cNvCxnSpPr>
            <a:endCxn id="483" idx="0"/>
          </p:cNvCxnSpPr>
          <p:nvPr/>
        </p:nvCxnSpPr>
        <p:spPr>
          <a:xfrm>
            <a:off x="1353600" y="2251080"/>
            <a:ext cx="360" cy="240840"/>
          </a:xfrm>
          <a:prstGeom prst="straightConnector1">
            <a:avLst/>
          </a:prstGeom>
          <a:ln w="38100">
            <a:solidFill>
              <a:srgbClr val="068091"/>
            </a:solidFill>
          </a:ln>
        </p:spPr>
      </p:cxnSp>
      <p:grpSp>
        <p:nvGrpSpPr>
          <p:cNvPr id="490" name="Agrupar 1"/>
          <p:cNvGrpSpPr/>
          <p:nvPr/>
        </p:nvGrpSpPr>
        <p:grpSpPr>
          <a:xfrm>
            <a:off x="2651760" y="2491560"/>
            <a:ext cx="2176560" cy="1776240"/>
            <a:chOff x="2651760" y="2491560"/>
            <a:chExt cx="2176560" cy="1776240"/>
          </a:xfrm>
        </p:grpSpPr>
        <p:sp>
          <p:nvSpPr>
            <p:cNvPr id="491" name="Retângulo: Cantos Arredondados 2"/>
            <p:cNvSpPr/>
            <p:nvPr/>
          </p:nvSpPr>
          <p:spPr>
            <a:xfrm>
              <a:off x="2651760" y="249156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492" name="CustomShape 3"/>
            <p:cNvSpPr/>
            <p:nvPr/>
          </p:nvSpPr>
          <p:spPr>
            <a:xfrm>
              <a:off x="3391560" y="3965040"/>
              <a:ext cx="78516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ARGO</a:t>
              </a:r>
              <a:endParaRPr b="0" lang="pt-B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3" name="CaixaDeTexto 5"/>
            <p:cNvSpPr/>
            <p:nvPr/>
          </p:nvSpPr>
          <p:spPr>
            <a:xfrm>
              <a:off x="2670480" y="2673720"/>
              <a:ext cx="213948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Pantoja et. al, 2016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494" name="Picture 6" descr="https://upload.wikimedia.org/wikipedia/commons/thumb/b/b8/Argonautesch%C3%ABff_Lorenzo_Costa_w.jpg/1221px-Argonautesch%C3%ABff_Lorenzo_Costa_w.jpg"/>
            <p:cNvPicPr/>
            <p:nvPr/>
          </p:nvPicPr>
          <p:blipFill>
            <a:blip r:embed="rId4"/>
            <a:srcRect l="0" t="0" r="47829" b="15934"/>
            <a:stretch/>
          </p:blipFill>
          <p:spPr>
            <a:xfrm>
              <a:off x="3391560" y="3099960"/>
              <a:ext cx="697320" cy="893520"/>
            </a:xfrm>
            <a:prstGeom prst="rect">
              <a:avLst/>
            </a:prstGeom>
            <a:ln w="0">
              <a:noFill/>
            </a:ln>
          </p:spPr>
        </p:pic>
      </p:grpSp>
      <p:cxnSp>
        <p:nvCxnSpPr>
          <p:cNvPr id="495" name="Conector reto 7"/>
          <p:cNvCxnSpPr>
            <a:stCxn id="491" idx="1"/>
            <a:endCxn id="483" idx="3"/>
          </p:cNvCxnSpPr>
          <p:nvPr/>
        </p:nvCxnSpPr>
        <p:spPr>
          <a:xfrm flipH="1">
            <a:off x="2441880" y="3366720"/>
            <a:ext cx="210240" cy="360"/>
          </a:xfrm>
          <a:prstGeom prst="straightConnector1">
            <a:avLst/>
          </a:prstGeom>
          <a:ln w="38100">
            <a:solidFill>
              <a:srgbClr val="068091"/>
            </a:solidFill>
          </a:ln>
        </p:spPr>
      </p:cxnSp>
      <p:grpSp>
        <p:nvGrpSpPr>
          <p:cNvPr id="496" name="Agrupar 13"/>
          <p:cNvGrpSpPr/>
          <p:nvPr/>
        </p:nvGrpSpPr>
        <p:grpSpPr>
          <a:xfrm>
            <a:off x="2695680" y="4427280"/>
            <a:ext cx="2176560" cy="1750680"/>
            <a:chOff x="2695680" y="4427280"/>
            <a:chExt cx="2176560" cy="1750680"/>
          </a:xfrm>
        </p:grpSpPr>
        <p:sp>
          <p:nvSpPr>
            <p:cNvPr id="497" name="Retângulo: Cantos Arredondados 14"/>
            <p:cNvSpPr/>
            <p:nvPr/>
          </p:nvSpPr>
          <p:spPr>
            <a:xfrm>
              <a:off x="2695680" y="442728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498" name="CaixaDeTexto 16"/>
            <p:cNvSpPr/>
            <p:nvPr/>
          </p:nvSpPr>
          <p:spPr>
            <a:xfrm>
              <a:off x="2714400" y="4605840"/>
              <a:ext cx="213948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Lazarin et. al, 2015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499" name="Imagem 2" descr=""/>
            <p:cNvPicPr/>
            <p:nvPr/>
          </p:nvPicPr>
          <p:blipFill>
            <a:blip r:embed="rId5"/>
            <a:stretch/>
          </p:blipFill>
          <p:spPr>
            <a:xfrm>
              <a:off x="2994840" y="5138280"/>
              <a:ext cx="1578600" cy="608400"/>
            </a:xfrm>
            <a:prstGeom prst="rect">
              <a:avLst/>
            </a:prstGeom>
            <a:ln w="0">
              <a:noFill/>
            </a:ln>
          </p:spPr>
        </p:pic>
      </p:grpSp>
      <p:cxnSp>
        <p:nvCxnSpPr>
          <p:cNvPr id="500" name="Conector reto 24"/>
          <p:cNvCxnSpPr>
            <a:stCxn id="492" idx="2"/>
            <a:endCxn id="497" idx="0"/>
          </p:cNvCxnSpPr>
          <p:nvPr/>
        </p:nvCxnSpPr>
        <p:spPr>
          <a:xfrm>
            <a:off x="3783960" y="4267800"/>
            <a:ext cx="360" cy="159840"/>
          </a:xfrm>
          <a:prstGeom prst="straightConnector1">
            <a:avLst/>
          </a:prstGeom>
          <a:ln w="38100">
            <a:solidFill>
              <a:srgbClr val="068091"/>
            </a:solidFill>
          </a:ln>
        </p:spPr>
      </p:cxnSp>
      <p:sp>
        <p:nvSpPr>
          <p:cNvPr id="501" name="Retângulo: Cantos Arredondados 40"/>
          <p:cNvSpPr/>
          <p:nvPr/>
        </p:nvSpPr>
        <p:spPr>
          <a:xfrm>
            <a:off x="265320" y="4427280"/>
            <a:ext cx="2176560" cy="1750680"/>
          </a:xfrm>
          <a:prstGeom prst="roundRect">
            <a:avLst>
              <a:gd name="adj" fmla="val 16667"/>
            </a:avLst>
          </a:prstGeom>
          <a:solidFill>
            <a:srgbClr val="068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502" name="CaixaDeTexto 41"/>
          <p:cNvSpPr/>
          <p:nvPr/>
        </p:nvSpPr>
        <p:spPr>
          <a:xfrm>
            <a:off x="449640" y="4605840"/>
            <a:ext cx="213948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www.arduino.cc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3" name="Imagem 2" descr=""/>
          <p:cNvPicPr/>
          <p:nvPr/>
        </p:nvPicPr>
        <p:blipFill>
          <a:blip r:embed="rId6"/>
          <a:stretch/>
        </p:blipFill>
        <p:spPr>
          <a:xfrm>
            <a:off x="712800" y="5041800"/>
            <a:ext cx="1356120" cy="925200"/>
          </a:xfrm>
          <a:prstGeom prst="rect">
            <a:avLst/>
          </a:prstGeom>
          <a:ln w="0">
            <a:noFill/>
          </a:ln>
        </p:spPr>
      </p:pic>
      <p:cxnSp>
        <p:nvCxnSpPr>
          <p:cNvPr id="504" name="Conector reto 43"/>
          <p:cNvCxnSpPr>
            <a:stCxn id="497" idx="1"/>
            <a:endCxn id="501" idx="3"/>
          </p:cNvCxnSpPr>
          <p:nvPr/>
        </p:nvCxnSpPr>
        <p:spPr>
          <a:xfrm flipH="1">
            <a:off x="2441880" y="5302440"/>
            <a:ext cx="254160" cy="360"/>
          </a:xfrm>
          <a:prstGeom prst="straightConnector1">
            <a:avLst/>
          </a:prstGeom>
          <a:ln w="38100">
            <a:solidFill>
              <a:srgbClr val="068091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ustomShape 1"/>
          <p:cNvSpPr/>
          <p:nvPr/>
        </p:nvSpPr>
        <p:spPr>
          <a:xfrm>
            <a:off x="154440" y="142920"/>
            <a:ext cx="12037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– Related Works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06" name="Agrupar 66"/>
          <p:cNvGrpSpPr/>
          <p:nvPr/>
        </p:nvGrpSpPr>
        <p:grpSpPr>
          <a:xfrm>
            <a:off x="265320" y="2491560"/>
            <a:ext cx="2195280" cy="1750680"/>
            <a:chOff x="265320" y="2491560"/>
            <a:chExt cx="2195280" cy="1750680"/>
          </a:xfrm>
        </p:grpSpPr>
        <p:sp>
          <p:nvSpPr>
            <p:cNvPr id="507" name="Retângulo: Cantos Arredondados 15"/>
            <p:cNvSpPr/>
            <p:nvPr/>
          </p:nvSpPr>
          <p:spPr>
            <a:xfrm>
              <a:off x="265320" y="249156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pic>
          <p:nvPicPr>
            <p:cNvPr id="508" name="Imagem 5" descr=""/>
            <p:cNvPicPr/>
            <p:nvPr/>
          </p:nvPicPr>
          <p:blipFill>
            <a:blip r:embed="rId1"/>
            <a:stretch/>
          </p:blipFill>
          <p:spPr>
            <a:xfrm>
              <a:off x="587520" y="3252960"/>
              <a:ext cx="1532880" cy="58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09" name="CaixaDeTexto 21"/>
            <p:cNvSpPr/>
            <p:nvPr/>
          </p:nvSpPr>
          <p:spPr>
            <a:xfrm>
              <a:off x="321120" y="2680920"/>
              <a:ext cx="213948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Bordini et. al, 2008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10" name="CustomShape 6"/>
          <p:cNvSpPr/>
          <p:nvPr/>
        </p:nvSpPr>
        <p:spPr>
          <a:xfrm rot="16200000">
            <a:off x="2284200" y="-32400"/>
            <a:ext cx="270000" cy="430776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38100">
            <a:solidFill>
              <a:srgbClr val="06809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1" name="Imagem 68" descr="Logotipo, nome da empresa&#10;&#10;Descrição gerada automaticamente"/>
          <p:cNvPicPr/>
          <p:nvPr/>
        </p:nvPicPr>
        <p:blipFill>
          <a:blip r:embed="rId2"/>
          <a:stretch/>
        </p:blipFill>
        <p:spPr>
          <a:xfrm>
            <a:off x="2169360" y="1087920"/>
            <a:ext cx="2224080" cy="1184040"/>
          </a:xfrm>
          <a:prstGeom prst="rect">
            <a:avLst/>
          </a:prstGeom>
          <a:ln w="0">
            <a:noFill/>
          </a:ln>
        </p:spPr>
      </p:pic>
      <p:pic>
        <p:nvPicPr>
          <p:cNvPr id="512" name="Imagem 69" descr="Logotipo, Ícone&#10;&#10;Descrição gerada automaticamente"/>
          <p:cNvPicPr/>
          <p:nvPr/>
        </p:nvPicPr>
        <p:blipFill>
          <a:blip r:embed="rId3"/>
          <a:stretch/>
        </p:blipFill>
        <p:spPr>
          <a:xfrm>
            <a:off x="639000" y="1002960"/>
            <a:ext cx="1160280" cy="1160280"/>
          </a:xfrm>
          <a:prstGeom prst="rect">
            <a:avLst/>
          </a:prstGeom>
          <a:ln w="0">
            <a:noFill/>
          </a:ln>
        </p:spPr>
      </p:pic>
      <p:cxnSp>
        <p:nvCxnSpPr>
          <p:cNvPr id="513" name="Conector reto 71"/>
          <p:cNvCxnSpPr>
            <a:endCxn id="507" idx="0"/>
          </p:cNvCxnSpPr>
          <p:nvPr/>
        </p:nvCxnSpPr>
        <p:spPr>
          <a:xfrm>
            <a:off x="1353600" y="2251080"/>
            <a:ext cx="360" cy="240840"/>
          </a:xfrm>
          <a:prstGeom prst="straightConnector1">
            <a:avLst/>
          </a:prstGeom>
          <a:ln w="38100">
            <a:solidFill>
              <a:srgbClr val="068091"/>
            </a:solidFill>
          </a:ln>
        </p:spPr>
      </p:cxnSp>
      <p:grpSp>
        <p:nvGrpSpPr>
          <p:cNvPr id="514" name="Agrupar 1"/>
          <p:cNvGrpSpPr/>
          <p:nvPr/>
        </p:nvGrpSpPr>
        <p:grpSpPr>
          <a:xfrm>
            <a:off x="2651760" y="2491560"/>
            <a:ext cx="2176560" cy="1776240"/>
            <a:chOff x="2651760" y="2491560"/>
            <a:chExt cx="2176560" cy="1776240"/>
          </a:xfrm>
        </p:grpSpPr>
        <p:sp>
          <p:nvSpPr>
            <p:cNvPr id="515" name="Retângulo: Cantos Arredondados 2"/>
            <p:cNvSpPr/>
            <p:nvPr/>
          </p:nvSpPr>
          <p:spPr>
            <a:xfrm>
              <a:off x="2651760" y="249156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516" name="CustomShape 3"/>
            <p:cNvSpPr/>
            <p:nvPr/>
          </p:nvSpPr>
          <p:spPr>
            <a:xfrm>
              <a:off x="3391560" y="3965040"/>
              <a:ext cx="78516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ARGO</a:t>
              </a:r>
              <a:endParaRPr b="0" lang="pt-B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7" name="CaixaDeTexto 5"/>
            <p:cNvSpPr/>
            <p:nvPr/>
          </p:nvSpPr>
          <p:spPr>
            <a:xfrm>
              <a:off x="2670480" y="2673720"/>
              <a:ext cx="213948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Pantoja et. al, 2016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518" name="Picture 6" descr="https://upload.wikimedia.org/wikipedia/commons/thumb/b/b8/Argonautesch%C3%ABff_Lorenzo_Costa_w.jpg/1221px-Argonautesch%C3%ABff_Lorenzo_Costa_w.jpg"/>
            <p:cNvPicPr/>
            <p:nvPr/>
          </p:nvPicPr>
          <p:blipFill>
            <a:blip r:embed="rId4"/>
            <a:srcRect l="0" t="0" r="47829" b="15934"/>
            <a:stretch/>
          </p:blipFill>
          <p:spPr>
            <a:xfrm>
              <a:off x="3391560" y="3099960"/>
              <a:ext cx="697320" cy="893520"/>
            </a:xfrm>
            <a:prstGeom prst="rect">
              <a:avLst/>
            </a:prstGeom>
            <a:ln w="0">
              <a:noFill/>
            </a:ln>
          </p:spPr>
        </p:pic>
      </p:grpSp>
      <p:cxnSp>
        <p:nvCxnSpPr>
          <p:cNvPr id="519" name="Conector reto 7"/>
          <p:cNvCxnSpPr>
            <a:stCxn id="515" idx="1"/>
            <a:endCxn id="507" idx="3"/>
          </p:cNvCxnSpPr>
          <p:nvPr/>
        </p:nvCxnSpPr>
        <p:spPr>
          <a:xfrm flipH="1">
            <a:off x="2441880" y="3366720"/>
            <a:ext cx="210240" cy="360"/>
          </a:xfrm>
          <a:prstGeom prst="straightConnector1">
            <a:avLst/>
          </a:prstGeom>
          <a:ln w="38100">
            <a:solidFill>
              <a:srgbClr val="068091"/>
            </a:solidFill>
          </a:ln>
        </p:spPr>
      </p:cxnSp>
      <p:grpSp>
        <p:nvGrpSpPr>
          <p:cNvPr id="520" name="Agrupar 13"/>
          <p:cNvGrpSpPr/>
          <p:nvPr/>
        </p:nvGrpSpPr>
        <p:grpSpPr>
          <a:xfrm>
            <a:off x="2695680" y="4427280"/>
            <a:ext cx="2176560" cy="1750680"/>
            <a:chOff x="2695680" y="4427280"/>
            <a:chExt cx="2176560" cy="1750680"/>
          </a:xfrm>
        </p:grpSpPr>
        <p:sp>
          <p:nvSpPr>
            <p:cNvPr id="521" name="Retângulo: Cantos Arredondados 14"/>
            <p:cNvSpPr/>
            <p:nvPr/>
          </p:nvSpPr>
          <p:spPr>
            <a:xfrm>
              <a:off x="2695680" y="442728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522" name="CaixaDeTexto 16"/>
            <p:cNvSpPr/>
            <p:nvPr/>
          </p:nvSpPr>
          <p:spPr>
            <a:xfrm>
              <a:off x="2714400" y="4605840"/>
              <a:ext cx="213948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Lazarin et. al, 2015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523" name="Imagem 2" descr=""/>
            <p:cNvPicPr/>
            <p:nvPr/>
          </p:nvPicPr>
          <p:blipFill>
            <a:blip r:embed="rId5"/>
            <a:stretch/>
          </p:blipFill>
          <p:spPr>
            <a:xfrm>
              <a:off x="2994840" y="5138280"/>
              <a:ext cx="1578600" cy="608400"/>
            </a:xfrm>
            <a:prstGeom prst="rect">
              <a:avLst/>
            </a:prstGeom>
            <a:ln w="0">
              <a:noFill/>
            </a:ln>
          </p:spPr>
        </p:pic>
      </p:grpSp>
      <p:cxnSp>
        <p:nvCxnSpPr>
          <p:cNvPr id="524" name="Conector reto 24"/>
          <p:cNvCxnSpPr>
            <a:stCxn id="516" idx="2"/>
            <a:endCxn id="521" idx="0"/>
          </p:cNvCxnSpPr>
          <p:nvPr/>
        </p:nvCxnSpPr>
        <p:spPr>
          <a:xfrm>
            <a:off x="3783960" y="4267800"/>
            <a:ext cx="360" cy="159840"/>
          </a:xfrm>
          <a:prstGeom prst="straightConnector1">
            <a:avLst/>
          </a:prstGeom>
          <a:ln w="38100">
            <a:solidFill>
              <a:srgbClr val="068091"/>
            </a:solidFill>
          </a:ln>
        </p:spPr>
      </p:cxnSp>
      <p:grpSp>
        <p:nvGrpSpPr>
          <p:cNvPr id="525" name="Agrupar 8"/>
          <p:cNvGrpSpPr/>
          <p:nvPr/>
        </p:nvGrpSpPr>
        <p:grpSpPr>
          <a:xfrm>
            <a:off x="5186520" y="2491560"/>
            <a:ext cx="2176560" cy="1750680"/>
            <a:chOff x="5186520" y="2491560"/>
            <a:chExt cx="2176560" cy="1750680"/>
          </a:xfrm>
        </p:grpSpPr>
        <p:sp>
          <p:nvSpPr>
            <p:cNvPr id="526" name="Retângulo: Cantos Arredondados 9"/>
            <p:cNvSpPr/>
            <p:nvPr/>
          </p:nvSpPr>
          <p:spPr>
            <a:xfrm>
              <a:off x="5186520" y="249156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527" name="CaixaDeTexto 11"/>
            <p:cNvSpPr/>
            <p:nvPr/>
          </p:nvSpPr>
          <p:spPr>
            <a:xfrm>
              <a:off x="5204880" y="2675160"/>
              <a:ext cx="213948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Boissier et. al, 2013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8" name="CaixaDeTexto 12"/>
            <p:cNvSpPr/>
            <p:nvPr/>
          </p:nvSpPr>
          <p:spPr>
            <a:xfrm>
              <a:off x="5516640" y="3316680"/>
              <a:ext cx="147924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Verdana"/>
                  <a:ea typeface="Verdana"/>
                </a:rPr>
                <a:t>JaCaMo</a:t>
              </a:r>
              <a:endParaRPr b="0" lang="pt-BR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29" name="CustomShape 6"/>
          <p:cNvSpPr/>
          <p:nvPr/>
        </p:nvSpPr>
        <p:spPr>
          <a:xfrm rot="16200000">
            <a:off x="6059880" y="821160"/>
            <a:ext cx="271080" cy="259884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38100">
            <a:solidFill>
              <a:srgbClr val="06809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30" name="Conector reto 19"/>
          <p:cNvCxnSpPr>
            <a:endCxn id="526" idx="0"/>
          </p:cNvCxnSpPr>
          <p:nvPr/>
        </p:nvCxnSpPr>
        <p:spPr>
          <a:xfrm>
            <a:off x="6274800" y="2272320"/>
            <a:ext cx="360" cy="219600"/>
          </a:xfrm>
          <a:prstGeom prst="straightConnector1">
            <a:avLst/>
          </a:prstGeom>
          <a:ln w="38100">
            <a:solidFill>
              <a:srgbClr val="068091"/>
            </a:solidFill>
          </a:ln>
        </p:spPr>
      </p:cxnSp>
      <p:pic>
        <p:nvPicPr>
          <p:cNvPr id="531" name="Imagem 20" descr="Logotipo, nome da empresa&#10;&#10;Descrição gerada automaticamente"/>
          <p:cNvPicPr/>
          <p:nvPr/>
        </p:nvPicPr>
        <p:blipFill>
          <a:blip r:embed="rId6"/>
          <a:stretch/>
        </p:blipFill>
        <p:spPr>
          <a:xfrm>
            <a:off x="5024520" y="1437480"/>
            <a:ext cx="1434240" cy="763560"/>
          </a:xfrm>
          <a:prstGeom prst="rect">
            <a:avLst/>
          </a:prstGeom>
          <a:ln w="0">
            <a:noFill/>
          </a:ln>
        </p:spPr>
      </p:pic>
      <p:pic>
        <p:nvPicPr>
          <p:cNvPr id="532" name="Imagem 23" descr=""/>
          <p:cNvPicPr/>
          <p:nvPr/>
        </p:nvPicPr>
        <p:blipFill>
          <a:blip r:embed="rId7"/>
          <a:stretch/>
        </p:blipFill>
        <p:spPr>
          <a:xfrm>
            <a:off x="6681960" y="1479600"/>
            <a:ext cx="704160" cy="704160"/>
          </a:xfrm>
          <a:prstGeom prst="rect">
            <a:avLst/>
          </a:prstGeom>
          <a:ln w="0">
            <a:noFill/>
          </a:ln>
        </p:spPr>
      </p:pic>
      <p:sp>
        <p:nvSpPr>
          <p:cNvPr id="533" name="Retângulo: Cantos Arredondados 40"/>
          <p:cNvSpPr/>
          <p:nvPr/>
        </p:nvSpPr>
        <p:spPr>
          <a:xfrm>
            <a:off x="265320" y="4427280"/>
            <a:ext cx="2176560" cy="1750680"/>
          </a:xfrm>
          <a:prstGeom prst="roundRect">
            <a:avLst>
              <a:gd name="adj" fmla="val 16667"/>
            </a:avLst>
          </a:prstGeom>
          <a:solidFill>
            <a:srgbClr val="068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534" name="CaixaDeTexto 41"/>
          <p:cNvSpPr/>
          <p:nvPr/>
        </p:nvSpPr>
        <p:spPr>
          <a:xfrm>
            <a:off x="449640" y="4605840"/>
            <a:ext cx="213948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www.arduino.cc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5" name="Imagem 2" descr=""/>
          <p:cNvPicPr/>
          <p:nvPr/>
        </p:nvPicPr>
        <p:blipFill>
          <a:blip r:embed="rId8"/>
          <a:stretch/>
        </p:blipFill>
        <p:spPr>
          <a:xfrm>
            <a:off x="712800" y="5041800"/>
            <a:ext cx="1356120" cy="925200"/>
          </a:xfrm>
          <a:prstGeom prst="rect">
            <a:avLst/>
          </a:prstGeom>
          <a:ln w="0">
            <a:noFill/>
          </a:ln>
        </p:spPr>
      </p:pic>
      <p:cxnSp>
        <p:nvCxnSpPr>
          <p:cNvPr id="536" name="Conector reto 43"/>
          <p:cNvCxnSpPr>
            <a:stCxn id="521" idx="1"/>
            <a:endCxn id="533" idx="3"/>
          </p:cNvCxnSpPr>
          <p:nvPr/>
        </p:nvCxnSpPr>
        <p:spPr>
          <a:xfrm flipH="1">
            <a:off x="2441880" y="5302440"/>
            <a:ext cx="254160" cy="360"/>
          </a:xfrm>
          <a:prstGeom prst="straightConnector1">
            <a:avLst/>
          </a:prstGeom>
          <a:ln w="38100">
            <a:solidFill>
              <a:srgbClr val="068091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154440" y="142920"/>
            <a:ext cx="12037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– Related Works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38" name="Agrupar 66"/>
          <p:cNvGrpSpPr/>
          <p:nvPr/>
        </p:nvGrpSpPr>
        <p:grpSpPr>
          <a:xfrm>
            <a:off x="265320" y="2491560"/>
            <a:ext cx="2195280" cy="1750680"/>
            <a:chOff x="265320" y="2491560"/>
            <a:chExt cx="2195280" cy="1750680"/>
          </a:xfrm>
        </p:grpSpPr>
        <p:sp>
          <p:nvSpPr>
            <p:cNvPr id="539" name="Retângulo: Cantos Arredondados 15"/>
            <p:cNvSpPr/>
            <p:nvPr/>
          </p:nvSpPr>
          <p:spPr>
            <a:xfrm>
              <a:off x="265320" y="249156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pic>
          <p:nvPicPr>
            <p:cNvPr id="540" name="Imagem 5" descr=""/>
            <p:cNvPicPr/>
            <p:nvPr/>
          </p:nvPicPr>
          <p:blipFill>
            <a:blip r:embed="rId1"/>
            <a:stretch/>
          </p:blipFill>
          <p:spPr>
            <a:xfrm>
              <a:off x="587520" y="3252960"/>
              <a:ext cx="1532880" cy="58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41" name="CaixaDeTexto 21"/>
            <p:cNvSpPr/>
            <p:nvPr/>
          </p:nvSpPr>
          <p:spPr>
            <a:xfrm>
              <a:off x="321120" y="2680920"/>
              <a:ext cx="213948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Bordini et. al, 2008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42" name="CustomShape 6"/>
          <p:cNvSpPr/>
          <p:nvPr/>
        </p:nvSpPr>
        <p:spPr>
          <a:xfrm rot="16200000">
            <a:off x="2284200" y="-32400"/>
            <a:ext cx="270000" cy="430776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38100">
            <a:solidFill>
              <a:srgbClr val="06809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3" name="Imagem 68" descr="Logotipo, nome da empresa&#10;&#10;Descrição gerada automaticamente"/>
          <p:cNvPicPr/>
          <p:nvPr/>
        </p:nvPicPr>
        <p:blipFill>
          <a:blip r:embed="rId2"/>
          <a:stretch/>
        </p:blipFill>
        <p:spPr>
          <a:xfrm>
            <a:off x="2169360" y="1087920"/>
            <a:ext cx="2224080" cy="1184040"/>
          </a:xfrm>
          <a:prstGeom prst="rect">
            <a:avLst/>
          </a:prstGeom>
          <a:ln w="0">
            <a:noFill/>
          </a:ln>
        </p:spPr>
      </p:pic>
      <p:pic>
        <p:nvPicPr>
          <p:cNvPr id="544" name="Imagem 69" descr="Logotipo, Ícone&#10;&#10;Descrição gerada automaticamente"/>
          <p:cNvPicPr/>
          <p:nvPr/>
        </p:nvPicPr>
        <p:blipFill>
          <a:blip r:embed="rId3"/>
          <a:stretch/>
        </p:blipFill>
        <p:spPr>
          <a:xfrm>
            <a:off x="639000" y="1002960"/>
            <a:ext cx="1160280" cy="1160280"/>
          </a:xfrm>
          <a:prstGeom prst="rect">
            <a:avLst/>
          </a:prstGeom>
          <a:ln w="0">
            <a:noFill/>
          </a:ln>
        </p:spPr>
      </p:pic>
      <p:cxnSp>
        <p:nvCxnSpPr>
          <p:cNvPr id="545" name="Conector reto 71"/>
          <p:cNvCxnSpPr>
            <a:endCxn id="539" idx="0"/>
          </p:cNvCxnSpPr>
          <p:nvPr/>
        </p:nvCxnSpPr>
        <p:spPr>
          <a:xfrm>
            <a:off x="1353600" y="2251080"/>
            <a:ext cx="360" cy="240840"/>
          </a:xfrm>
          <a:prstGeom prst="straightConnector1">
            <a:avLst/>
          </a:prstGeom>
          <a:ln w="38100">
            <a:solidFill>
              <a:srgbClr val="068091"/>
            </a:solidFill>
          </a:ln>
        </p:spPr>
      </p:cxnSp>
      <p:grpSp>
        <p:nvGrpSpPr>
          <p:cNvPr id="546" name="Agrupar 1"/>
          <p:cNvGrpSpPr/>
          <p:nvPr/>
        </p:nvGrpSpPr>
        <p:grpSpPr>
          <a:xfrm>
            <a:off x="2651760" y="2491560"/>
            <a:ext cx="2176560" cy="1776240"/>
            <a:chOff x="2651760" y="2491560"/>
            <a:chExt cx="2176560" cy="1776240"/>
          </a:xfrm>
        </p:grpSpPr>
        <p:sp>
          <p:nvSpPr>
            <p:cNvPr id="547" name="Retângulo: Cantos Arredondados 2"/>
            <p:cNvSpPr/>
            <p:nvPr/>
          </p:nvSpPr>
          <p:spPr>
            <a:xfrm>
              <a:off x="2651760" y="249156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548" name="CustomShape 3"/>
            <p:cNvSpPr/>
            <p:nvPr/>
          </p:nvSpPr>
          <p:spPr>
            <a:xfrm>
              <a:off x="3391560" y="3965040"/>
              <a:ext cx="78516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ARGO</a:t>
              </a:r>
              <a:endParaRPr b="0" lang="pt-B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9" name="CaixaDeTexto 5"/>
            <p:cNvSpPr/>
            <p:nvPr/>
          </p:nvSpPr>
          <p:spPr>
            <a:xfrm>
              <a:off x="2670480" y="2673720"/>
              <a:ext cx="213948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Pantoja et. al, 2016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550" name="Picture 6" descr="https://upload.wikimedia.org/wikipedia/commons/thumb/b/b8/Argonautesch%C3%ABff_Lorenzo_Costa_w.jpg/1221px-Argonautesch%C3%ABff_Lorenzo_Costa_w.jpg"/>
            <p:cNvPicPr/>
            <p:nvPr/>
          </p:nvPicPr>
          <p:blipFill>
            <a:blip r:embed="rId4"/>
            <a:srcRect l="0" t="0" r="47829" b="15934"/>
            <a:stretch/>
          </p:blipFill>
          <p:spPr>
            <a:xfrm>
              <a:off x="3391560" y="3099960"/>
              <a:ext cx="697320" cy="893520"/>
            </a:xfrm>
            <a:prstGeom prst="rect">
              <a:avLst/>
            </a:prstGeom>
            <a:ln w="0">
              <a:noFill/>
            </a:ln>
          </p:spPr>
        </p:pic>
      </p:grpSp>
      <p:cxnSp>
        <p:nvCxnSpPr>
          <p:cNvPr id="551" name="Conector reto 7"/>
          <p:cNvCxnSpPr>
            <a:stCxn id="547" idx="1"/>
            <a:endCxn id="539" idx="3"/>
          </p:cNvCxnSpPr>
          <p:nvPr/>
        </p:nvCxnSpPr>
        <p:spPr>
          <a:xfrm flipH="1">
            <a:off x="2441880" y="3366720"/>
            <a:ext cx="210240" cy="360"/>
          </a:xfrm>
          <a:prstGeom prst="straightConnector1">
            <a:avLst/>
          </a:prstGeom>
          <a:ln w="38100">
            <a:solidFill>
              <a:srgbClr val="068091"/>
            </a:solidFill>
          </a:ln>
        </p:spPr>
      </p:cxnSp>
      <p:grpSp>
        <p:nvGrpSpPr>
          <p:cNvPr id="552" name="Agrupar 13"/>
          <p:cNvGrpSpPr/>
          <p:nvPr/>
        </p:nvGrpSpPr>
        <p:grpSpPr>
          <a:xfrm>
            <a:off x="2695680" y="4427280"/>
            <a:ext cx="2176560" cy="1750680"/>
            <a:chOff x="2695680" y="4427280"/>
            <a:chExt cx="2176560" cy="1750680"/>
          </a:xfrm>
        </p:grpSpPr>
        <p:sp>
          <p:nvSpPr>
            <p:cNvPr id="553" name="Retângulo: Cantos Arredondados 14"/>
            <p:cNvSpPr/>
            <p:nvPr/>
          </p:nvSpPr>
          <p:spPr>
            <a:xfrm>
              <a:off x="2695680" y="442728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554" name="CaixaDeTexto 16"/>
            <p:cNvSpPr/>
            <p:nvPr/>
          </p:nvSpPr>
          <p:spPr>
            <a:xfrm>
              <a:off x="2714400" y="4605840"/>
              <a:ext cx="213948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Lazarin et. al, 2015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555" name="Imagem 2" descr=""/>
            <p:cNvPicPr/>
            <p:nvPr/>
          </p:nvPicPr>
          <p:blipFill>
            <a:blip r:embed="rId5"/>
            <a:stretch/>
          </p:blipFill>
          <p:spPr>
            <a:xfrm>
              <a:off x="2994840" y="5138280"/>
              <a:ext cx="1578600" cy="608400"/>
            </a:xfrm>
            <a:prstGeom prst="rect">
              <a:avLst/>
            </a:prstGeom>
            <a:ln w="0">
              <a:noFill/>
            </a:ln>
          </p:spPr>
        </p:pic>
      </p:grpSp>
      <p:cxnSp>
        <p:nvCxnSpPr>
          <p:cNvPr id="556" name="Conector reto 24"/>
          <p:cNvCxnSpPr>
            <a:stCxn id="548" idx="2"/>
            <a:endCxn id="553" idx="0"/>
          </p:cNvCxnSpPr>
          <p:nvPr/>
        </p:nvCxnSpPr>
        <p:spPr>
          <a:xfrm>
            <a:off x="3783960" y="4267800"/>
            <a:ext cx="360" cy="159840"/>
          </a:xfrm>
          <a:prstGeom prst="straightConnector1">
            <a:avLst/>
          </a:prstGeom>
          <a:ln w="38100">
            <a:solidFill>
              <a:srgbClr val="068091"/>
            </a:solidFill>
          </a:ln>
        </p:spPr>
      </p:cxnSp>
      <p:grpSp>
        <p:nvGrpSpPr>
          <p:cNvPr id="557" name="Agrupar 8"/>
          <p:cNvGrpSpPr/>
          <p:nvPr/>
        </p:nvGrpSpPr>
        <p:grpSpPr>
          <a:xfrm>
            <a:off x="5186520" y="2491560"/>
            <a:ext cx="2176560" cy="1750680"/>
            <a:chOff x="5186520" y="2491560"/>
            <a:chExt cx="2176560" cy="1750680"/>
          </a:xfrm>
        </p:grpSpPr>
        <p:sp>
          <p:nvSpPr>
            <p:cNvPr id="558" name="Retângulo: Cantos Arredondados 9"/>
            <p:cNvSpPr/>
            <p:nvPr/>
          </p:nvSpPr>
          <p:spPr>
            <a:xfrm>
              <a:off x="5186520" y="249156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559" name="CaixaDeTexto 11"/>
            <p:cNvSpPr/>
            <p:nvPr/>
          </p:nvSpPr>
          <p:spPr>
            <a:xfrm>
              <a:off x="5204880" y="2675160"/>
              <a:ext cx="213948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Boissier et. al, 2013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0" name="CaixaDeTexto 12"/>
            <p:cNvSpPr/>
            <p:nvPr/>
          </p:nvSpPr>
          <p:spPr>
            <a:xfrm>
              <a:off x="5516640" y="3316680"/>
              <a:ext cx="147924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Verdana"/>
                  <a:ea typeface="Verdana"/>
                </a:rPr>
                <a:t>JaCaMo</a:t>
              </a:r>
              <a:endParaRPr b="0" lang="pt-BR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61" name="CustomShape 6"/>
          <p:cNvSpPr/>
          <p:nvPr/>
        </p:nvSpPr>
        <p:spPr>
          <a:xfrm rot="16200000">
            <a:off x="6059880" y="821160"/>
            <a:ext cx="271080" cy="259884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38100">
            <a:solidFill>
              <a:srgbClr val="06809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62" name="Conector reto 19"/>
          <p:cNvCxnSpPr>
            <a:endCxn id="558" idx="0"/>
          </p:cNvCxnSpPr>
          <p:nvPr/>
        </p:nvCxnSpPr>
        <p:spPr>
          <a:xfrm>
            <a:off x="6274800" y="2272320"/>
            <a:ext cx="360" cy="219600"/>
          </a:xfrm>
          <a:prstGeom prst="straightConnector1">
            <a:avLst/>
          </a:prstGeom>
          <a:ln w="38100">
            <a:solidFill>
              <a:srgbClr val="068091"/>
            </a:solidFill>
          </a:ln>
        </p:spPr>
      </p:cxnSp>
      <p:pic>
        <p:nvPicPr>
          <p:cNvPr id="563" name="Imagem 20" descr="Logotipo, nome da empresa&#10;&#10;Descrição gerada automaticamente"/>
          <p:cNvPicPr/>
          <p:nvPr/>
        </p:nvPicPr>
        <p:blipFill>
          <a:blip r:embed="rId6"/>
          <a:stretch/>
        </p:blipFill>
        <p:spPr>
          <a:xfrm>
            <a:off x="5024520" y="1437480"/>
            <a:ext cx="1434240" cy="763560"/>
          </a:xfrm>
          <a:prstGeom prst="rect">
            <a:avLst/>
          </a:prstGeom>
          <a:ln w="0">
            <a:noFill/>
          </a:ln>
        </p:spPr>
      </p:pic>
      <p:pic>
        <p:nvPicPr>
          <p:cNvPr id="564" name="Imagem 23" descr=""/>
          <p:cNvPicPr/>
          <p:nvPr/>
        </p:nvPicPr>
        <p:blipFill>
          <a:blip r:embed="rId7"/>
          <a:stretch/>
        </p:blipFill>
        <p:spPr>
          <a:xfrm>
            <a:off x="6681960" y="1479600"/>
            <a:ext cx="704160" cy="704160"/>
          </a:xfrm>
          <a:prstGeom prst="rect">
            <a:avLst/>
          </a:prstGeom>
          <a:ln w="0">
            <a:noFill/>
          </a:ln>
        </p:spPr>
      </p:pic>
      <p:grpSp>
        <p:nvGrpSpPr>
          <p:cNvPr id="565" name="Agrupar 25"/>
          <p:cNvGrpSpPr/>
          <p:nvPr/>
        </p:nvGrpSpPr>
        <p:grpSpPr>
          <a:xfrm>
            <a:off x="7599600" y="2491560"/>
            <a:ext cx="2194920" cy="1750680"/>
            <a:chOff x="7599600" y="2491560"/>
            <a:chExt cx="2194920" cy="1750680"/>
          </a:xfrm>
        </p:grpSpPr>
        <p:sp>
          <p:nvSpPr>
            <p:cNvPr id="566" name="Retângulo: Cantos Arredondados 26"/>
            <p:cNvSpPr/>
            <p:nvPr/>
          </p:nvSpPr>
          <p:spPr>
            <a:xfrm>
              <a:off x="7599600" y="249156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567" name="CaixaDeTexto 27"/>
            <p:cNvSpPr/>
            <p:nvPr/>
          </p:nvSpPr>
          <p:spPr>
            <a:xfrm>
              <a:off x="7655040" y="2671200"/>
              <a:ext cx="213948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Amaral et. al, 2020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8" name="CaixaDeTexto 28"/>
            <p:cNvSpPr/>
            <p:nvPr/>
          </p:nvSpPr>
          <p:spPr>
            <a:xfrm>
              <a:off x="7650000" y="3323880"/>
              <a:ext cx="20516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Verdana"/>
                  <a:ea typeface="Verdana"/>
                </a:rPr>
                <a:t>JaCaMo-WEB</a:t>
              </a:r>
              <a:endParaRPr b="0" lang="pt-BR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569" name="Conector reto 33"/>
          <p:cNvCxnSpPr>
            <a:stCxn id="566" idx="1"/>
            <a:endCxn id="558" idx="3"/>
          </p:cNvCxnSpPr>
          <p:nvPr/>
        </p:nvCxnSpPr>
        <p:spPr>
          <a:xfrm flipH="1">
            <a:off x="7363080" y="3366720"/>
            <a:ext cx="236880" cy="360"/>
          </a:xfrm>
          <a:prstGeom prst="straightConnector1">
            <a:avLst/>
          </a:prstGeom>
          <a:ln w="38100">
            <a:solidFill>
              <a:srgbClr val="068091"/>
            </a:solidFill>
          </a:ln>
        </p:spPr>
      </p:cxnSp>
      <p:sp>
        <p:nvSpPr>
          <p:cNvPr id="570" name="Retângulo: Cantos Arredondados 40"/>
          <p:cNvSpPr/>
          <p:nvPr/>
        </p:nvSpPr>
        <p:spPr>
          <a:xfrm>
            <a:off x="265320" y="4427280"/>
            <a:ext cx="2176560" cy="1750680"/>
          </a:xfrm>
          <a:prstGeom prst="roundRect">
            <a:avLst>
              <a:gd name="adj" fmla="val 16667"/>
            </a:avLst>
          </a:prstGeom>
          <a:solidFill>
            <a:srgbClr val="068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571" name="CaixaDeTexto 41"/>
          <p:cNvSpPr/>
          <p:nvPr/>
        </p:nvSpPr>
        <p:spPr>
          <a:xfrm>
            <a:off x="449640" y="4605840"/>
            <a:ext cx="213948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www.arduino.cc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2" name="Imagem 2" descr=""/>
          <p:cNvPicPr/>
          <p:nvPr/>
        </p:nvPicPr>
        <p:blipFill>
          <a:blip r:embed="rId8"/>
          <a:stretch/>
        </p:blipFill>
        <p:spPr>
          <a:xfrm>
            <a:off x="712800" y="5041800"/>
            <a:ext cx="1356120" cy="925200"/>
          </a:xfrm>
          <a:prstGeom prst="rect">
            <a:avLst/>
          </a:prstGeom>
          <a:ln w="0">
            <a:noFill/>
          </a:ln>
        </p:spPr>
      </p:pic>
      <p:cxnSp>
        <p:nvCxnSpPr>
          <p:cNvPr id="573" name="Conector reto 43"/>
          <p:cNvCxnSpPr>
            <a:stCxn id="553" idx="1"/>
            <a:endCxn id="570" idx="3"/>
          </p:cNvCxnSpPr>
          <p:nvPr/>
        </p:nvCxnSpPr>
        <p:spPr>
          <a:xfrm flipH="1">
            <a:off x="2441880" y="5302440"/>
            <a:ext cx="254160" cy="360"/>
          </a:xfrm>
          <a:prstGeom prst="straightConnector1">
            <a:avLst/>
          </a:prstGeom>
          <a:ln w="38100">
            <a:solidFill>
              <a:srgbClr val="068091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5"/>
          <p:cNvSpPr/>
          <p:nvPr/>
        </p:nvSpPr>
        <p:spPr>
          <a:xfrm>
            <a:off x="154440" y="14292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Arquitetura BDI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CaixaDeTexto 1"/>
          <p:cNvSpPr/>
          <p:nvPr/>
        </p:nvSpPr>
        <p:spPr>
          <a:xfrm>
            <a:off x="511920" y="1719360"/>
            <a:ext cx="10836000" cy="30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 principal arquitetura para o desenvolvimento de agentes cognitivos é o modelo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BDI – </a:t>
            </a:r>
            <a:r>
              <a:rPr b="1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belief-desire-intention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Este modelo está fundamentado no entendimento do </a:t>
            </a:r>
            <a:r>
              <a:rPr b="1" lang="en-US" sz="2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raciocínio prático humano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que decide, momento a momento, qual ação realizar para alcançar nossos objetivos.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CaixaDeTexto 4"/>
          <p:cNvSpPr/>
          <p:nvPr/>
        </p:nvSpPr>
        <p:spPr>
          <a:xfrm>
            <a:off x="310680" y="5328360"/>
            <a:ext cx="11511720" cy="100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MICHEL, Fabien; FERBER, Jacques; DROGOUL, Alexis. Multi-Agent Systems and Simulation: A Survey from the Agent Community’s Perspective.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Multi-Agent systems: Simulation and applications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. [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S. l.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]: CRC Press, 2009.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WOOLDRIDGE, Michael. Intelligent Agents.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Multiagent Systems: A Modern Approach to Distributed Artificial Intelligence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. Cambridge, MA, USA: MIT Press, 1999. p. 27–77.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154440" y="142920"/>
            <a:ext cx="12037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– Related Works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75" name="Agrupar 66"/>
          <p:cNvGrpSpPr/>
          <p:nvPr/>
        </p:nvGrpSpPr>
        <p:grpSpPr>
          <a:xfrm>
            <a:off x="265320" y="2491560"/>
            <a:ext cx="2195280" cy="1750680"/>
            <a:chOff x="265320" y="2491560"/>
            <a:chExt cx="2195280" cy="1750680"/>
          </a:xfrm>
        </p:grpSpPr>
        <p:sp>
          <p:nvSpPr>
            <p:cNvPr id="576" name="Retângulo: Cantos Arredondados 15"/>
            <p:cNvSpPr/>
            <p:nvPr/>
          </p:nvSpPr>
          <p:spPr>
            <a:xfrm>
              <a:off x="265320" y="249156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pic>
          <p:nvPicPr>
            <p:cNvPr id="577" name="Imagem 5" descr=""/>
            <p:cNvPicPr/>
            <p:nvPr/>
          </p:nvPicPr>
          <p:blipFill>
            <a:blip r:embed="rId1"/>
            <a:stretch/>
          </p:blipFill>
          <p:spPr>
            <a:xfrm>
              <a:off x="587520" y="3252960"/>
              <a:ext cx="1532880" cy="58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78" name="CaixaDeTexto 21"/>
            <p:cNvSpPr/>
            <p:nvPr/>
          </p:nvSpPr>
          <p:spPr>
            <a:xfrm>
              <a:off x="321120" y="2680920"/>
              <a:ext cx="213948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Bordini et. al, 2008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79" name="CustomShape 6"/>
          <p:cNvSpPr/>
          <p:nvPr/>
        </p:nvSpPr>
        <p:spPr>
          <a:xfrm rot="16200000">
            <a:off x="2284200" y="-32400"/>
            <a:ext cx="270000" cy="430776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38100">
            <a:solidFill>
              <a:srgbClr val="06809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0" name="Imagem 68" descr="Logotipo, nome da empresa&#10;&#10;Descrição gerada automaticamente"/>
          <p:cNvPicPr/>
          <p:nvPr/>
        </p:nvPicPr>
        <p:blipFill>
          <a:blip r:embed="rId2"/>
          <a:stretch/>
        </p:blipFill>
        <p:spPr>
          <a:xfrm>
            <a:off x="2169360" y="1087920"/>
            <a:ext cx="2224080" cy="1184040"/>
          </a:xfrm>
          <a:prstGeom prst="rect">
            <a:avLst/>
          </a:prstGeom>
          <a:ln w="0">
            <a:noFill/>
          </a:ln>
        </p:spPr>
      </p:pic>
      <p:pic>
        <p:nvPicPr>
          <p:cNvPr id="581" name="Imagem 69" descr="Logotipo, Ícone&#10;&#10;Descrição gerada automaticamente"/>
          <p:cNvPicPr/>
          <p:nvPr/>
        </p:nvPicPr>
        <p:blipFill>
          <a:blip r:embed="rId3"/>
          <a:stretch/>
        </p:blipFill>
        <p:spPr>
          <a:xfrm>
            <a:off x="639000" y="1002960"/>
            <a:ext cx="1160280" cy="1160280"/>
          </a:xfrm>
          <a:prstGeom prst="rect">
            <a:avLst/>
          </a:prstGeom>
          <a:ln w="0">
            <a:noFill/>
          </a:ln>
        </p:spPr>
      </p:pic>
      <p:cxnSp>
        <p:nvCxnSpPr>
          <p:cNvPr id="582" name="Conector reto 71"/>
          <p:cNvCxnSpPr>
            <a:endCxn id="576" idx="0"/>
          </p:cNvCxnSpPr>
          <p:nvPr/>
        </p:nvCxnSpPr>
        <p:spPr>
          <a:xfrm>
            <a:off x="1353600" y="2251080"/>
            <a:ext cx="360" cy="240840"/>
          </a:xfrm>
          <a:prstGeom prst="straightConnector1">
            <a:avLst/>
          </a:prstGeom>
          <a:ln w="38100">
            <a:solidFill>
              <a:srgbClr val="068091"/>
            </a:solidFill>
          </a:ln>
        </p:spPr>
      </p:cxnSp>
      <p:grpSp>
        <p:nvGrpSpPr>
          <p:cNvPr id="583" name="Agrupar 1"/>
          <p:cNvGrpSpPr/>
          <p:nvPr/>
        </p:nvGrpSpPr>
        <p:grpSpPr>
          <a:xfrm>
            <a:off x="2651760" y="2491560"/>
            <a:ext cx="2176560" cy="1776240"/>
            <a:chOff x="2651760" y="2491560"/>
            <a:chExt cx="2176560" cy="1776240"/>
          </a:xfrm>
        </p:grpSpPr>
        <p:sp>
          <p:nvSpPr>
            <p:cNvPr id="584" name="Retângulo: Cantos Arredondados 2"/>
            <p:cNvSpPr/>
            <p:nvPr/>
          </p:nvSpPr>
          <p:spPr>
            <a:xfrm>
              <a:off x="2651760" y="249156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585" name="CustomShape 3"/>
            <p:cNvSpPr/>
            <p:nvPr/>
          </p:nvSpPr>
          <p:spPr>
            <a:xfrm>
              <a:off x="3391560" y="3965040"/>
              <a:ext cx="78516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ARGO</a:t>
              </a:r>
              <a:endParaRPr b="0" lang="pt-B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6" name="CaixaDeTexto 5"/>
            <p:cNvSpPr/>
            <p:nvPr/>
          </p:nvSpPr>
          <p:spPr>
            <a:xfrm>
              <a:off x="2670480" y="2673720"/>
              <a:ext cx="213948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Pantoja et. al, 2016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587" name="Picture 6" descr="https://upload.wikimedia.org/wikipedia/commons/thumb/b/b8/Argonautesch%C3%ABff_Lorenzo_Costa_w.jpg/1221px-Argonautesch%C3%ABff_Lorenzo_Costa_w.jpg"/>
            <p:cNvPicPr/>
            <p:nvPr/>
          </p:nvPicPr>
          <p:blipFill>
            <a:blip r:embed="rId4"/>
            <a:srcRect l="0" t="0" r="47829" b="15934"/>
            <a:stretch/>
          </p:blipFill>
          <p:spPr>
            <a:xfrm>
              <a:off x="3391560" y="3099960"/>
              <a:ext cx="697320" cy="893520"/>
            </a:xfrm>
            <a:prstGeom prst="rect">
              <a:avLst/>
            </a:prstGeom>
            <a:ln w="0">
              <a:noFill/>
            </a:ln>
          </p:spPr>
        </p:pic>
      </p:grpSp>
      <p:cxnSp>
        <p:nvCxnSpPr>
          <p:cNvPr id="588" name="Conector reto 7"/>
          <p:cNvCxnSpPr>
            <a:stCxn id="584" idx="1"/>
            <a:endCxn id="576" idx="3"/>
          </p:cNvCxnSpPr>
          <p:nvPr/>
        </p:nvCxnSpPr>
        <p:spPr>
          <a:xfrm flipH="1">
            <a:off x="2441880" y="3366720"/>
            <a:ext cx="210240" cy="360"/>
          </a:xfrm>
          <a:prstGeom prst="straightConnector1">
            <a:avLst/>
          </a:prstGeom>
          <a:ln w="38100">
            <a:solidFill>
              <a:srgbClr val="068091"/>
            </a:solidFill>
          </a:ln>
        </p:spPr>
      </p:cxnSp>
      <p:grpSp>
        <p:nvGrpSpPr>
          <p:cNvPr id="589" name="Agrupar 13"/>
          <p:cNvGrpSpPr/>
          <p:nvPr/>
        </p:nvGrpSpPr>
        <p:grpSpPr>
          <a:xfrm>
            <a:off x="2695680" y="4427280"/>
            <a:ext cx="2176560" cy="1750680"/>
            <a:chOff x="2695680" y="4427280"/>
            <a:chExt cx="2176560" cy="1750680"/>
          </a:xfrm>
        </p:grpSpPr>
        <p:sp>
          <p:nvSpPr>
            <p:cNvPr id="590" name="Retângulo: Cantos Arredondados 14"/>
            <p:cNvSpPr/>
            <p:nvPr/>
          </p:nvSpPr>
          <p:spPr>
            <a:xfrm>
              <a:off x="2695680" y="442728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591" name="CaixaDeTexto 16"/>
            <p:cNvSpPr/>
            <p:nvPr/>
          </p:nvSpPr>
          <p:spPr>
            <a:xfrm>
              <a:off x="2714400" y="4605840"/>
              <a:ext cx="213948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Lazarin et. al, 2015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592" name="Imagem 2" descr=""/>
            <p:cNvPicPr/>
            <p:nvPr/>
          </p:nvPicPr>
          <p:blipFill>
            <a:blip r:embed="rId5"/>
            <a:stretch/>
          </p:blipFill>
          <p:spPr>
            <a:xfrm>
              <a:off x="2994840" y="5138280"/>
              <a:ext cx="1578600" cy="608400"/>
            </a:xfrm>
            <a:prstGeom prst="rect">
              <a:avLst/>
            </a:prstGeom>
            <a:ln w="0">
              <a:noFill/>
            </a:ln>
          </p:spPr>
        </p:pic>
      </p:grpSp>
      <p:cxnSp>
        <p:nvCxnSpPr>
          <p:cNvPr id="593" name="Conector reto 24"/>
          <p:cNvCxnSpPr>
            <a:stCxn id="585" idx="2"/>
            <a:endCxn id="590" idx="0"/>
          </p:cNvCxnSpPr>
          <p:nvPr/>
        </p:nvCxnSpPr>
        <p:spPr>
          <a:xfrm>
            <a:off x="3783960" y="4267800"/>
            <a:ext cx="360" cy="159840"/>
          </a:xfrm>
          <a:prstGeom prst="straightConnector1">
            <a:avLst/>
          </a:prstGeom>
          <a:ln w="38100">
            <a:solidFill>
              <a:srgbClr val="068091"/>
            </a:solidFill>
          </a:ln>
        </p:spPr>
      </p:cxnSp>
      <p:grpSp>
        <p:nvGrpSpPr>
          <p:cNvPr id="594" name="Agrupar 8"/>
          <p:cNvGrpSpPr/>
          <p:nvPr/>
        </p:nvGrpSpPr>
        <p:grpSpPr>
          <a:xfrm>
            <a:off x="5186520" y="2491560"/>
            <a:ext cx="2176560" cy="1750680"/>
            <a:chOff x="5186520" y="2491560"/>
            <a:chExt cx="2176560" cy="1750680"/>
          </a:xfrm>
        </p:grpSpPr>
        <p:sp>
          <p:nvSpPr>
            <p:cNvPr id="595" name="Retângulo: Cantos Arredondados 9"/>
            <p:cNvSpPr/>
            <p:nvPr/>
          </p:nvSpPr>
          <p:spPr>
            <a:xfrm>
              <a:off x="5186520" y="249156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596" name="CaixaDeTexto 11"/>
            <p:cNvSpPr/>
            <p:nvPr/>
          </p:nvSpPr>
          <p:spPr>
            <a:xfrm>
              <a:off x="5204880" y="2675160"/>
              <a:ext cx="213948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Boissier et. al, 2013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7" name="CaixaDeTexto 12"/>
            <p:cNvSpPr/>
            <p:nvPr/>
          </p:nvSpPr>
          <p:spPr>
            <a:xfrm>
              <a:off x="5516640" y="3316680"/>
              <a:ext cx="147924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Verdana"/>
                  <a:ea typeface="Verdana"/>
                </a:rPr>
                <a:t>JaCaMo</a:t>
              </a:r>
              <a:endParaRPr b="0" lang="pt-BR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98" name="CustomShape 6"/>
          <p:cNvSpPr/>
          <p:nvPr/>
        </p:nvSpPr>
        <p:spPr>
          <a:xfrm rot="16200000">
            <a:off x="6059880" y="821160"/>
            <a:ext cx="271080" cy="259884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38100">
            <a:solidFill>
              <a:srgbClr val="06809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99" name="Conector reto 19"/>
          <p:cNvCxnSpPr>
            <a:endCxn id="595" idx="0"/>
          </p:cNvCxnSpPr>
          <p:nvPr/>
        </p:nvCxnSpPr>
        <p:spPr>
          <a:xfrm>
            <a:off x="6274800" y="2272320"/>
            <a:ext cx="360" cy="219600"/>
          </a:xfrm>
          <a:prstGeom prst="straightConnector1">
            <a:avLst/>
          </a:prstGeom>
          <a:ln w="38100">
            <a:solidFill>
              <a:srgbClr val="068091"/>
            </a:solidFill>
          </a:ln>
        </p:spPr>
      </p:cxnSp>
      <p:pic>
        <p:nvPicPr>
          <p:cNvPr id="600" name="Imagem 20" descr="Logotipo, nome da empresa&#10;&#10;Descrição gerada automaticamente"/>
          <p:cNvPicPr/>
          <p:nvPr/>
        </p:nvPicPr>
        <p:blipFill>
          <a:blip r:embed="rId6"/>
          <a:stretch/>
        </p:blipFill>
        <p:spPr>
          <a:xfrm>
            <a:off x="5024520" y="1437480"/>
            <a:ext cx="1434240" cy="763560"/>
          </a:xfrm>
          <a:prstGeom prst="rect">
            <a:avLst/>
          </a:prstGeom>
          <a:ln w="0">
            <a:noFill/>
          </a:ln>
        </p:spPr>
      </p:pic>
      <p:pic>
        <p:nvPicPr>
          <p:cNvPr id="601" name="Imagem 23" descr=""/>
          <p:cNvPicPr/>
          <p:nvPr/>
        </p:nvPicPr>
        <p:blipFill>
          <a:blip r:embed="rId7"/>
          <a:stretch/>
        </p:blipFill>
        <p:spPr>
          <a:xfrm>
            <a:off x="6681960" y="1479600"/>
            <a:ext cx="704160" cy="704160"/>
          </a:xfrm>
          <a:prstGeom prst="rect">
            <a:avLst/>
          </a:prstGeom>
          <a:ln w="0">
            <a:noFill/>
          </a:ln>
        </p:spPr>
      </p:pic>
      <p:grpSp>
        <p:nvGrpSpPr>
          <p:cNvPr id="602" name="Agrupar 25"/>
          <p:cNvGrpSpPr/>
          <p:nvPr/>
        </p:nvGrpSpPr>
        <p:grpSpPr>
          <a:xfrm>
            <a:off x="7599600" y="2491560"/>
            <a:ext cx="2194920" cy="1750680"/>
            <a:chOff x="7599600" y="2491560"/>
            <a:chExt cx="2194920" cy="1750680"/>
          </a:xfrm>
        </p:grpSpPr>
        <p:sp>
          <p:nvSpPr>
            <p:cNvPr id="603" name="Retângulo: Cantos Arredondados 26"/>
            <p:cNvSpPr/>
            <p:nvPr/>
          </p:nvSpPr>
          <p:spPr>
            <a:xfrm>
              <a:off x="7599600" y="249156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604" name="CaixaDeTexto 27"/>
            <p:cNvSpPr/>
            <p:nvPr/>
          </p:nvSpPr>
          <p:spPr>
            <a:xfrm>
              <a:off x="7655040" y="2671200"/>
              <a:ext cx="213948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Amaral et. al, 2020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5" name="CaixaDeTexto 28"/>
            <p:cNvSpPr/>
            <p:nvPr/>
          </p:nvSpPr>
          <p:spPr>
            <a:xfrm>
              <a:off x="7650000" y="3323880"/>
              <a:ext cx="20516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Verdana"/>
                  <a:ea typeface="Verdana"/>
                </a:rPr>
                <a:t>JaCaMo-WEB</a:t>
              </a:r>
              <a:endParaRPr b="0" lang="pt-BR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606" name="Conector reto 33"/>
          <p:cNvCxnSpPr>
            <a:stCxn id="603" idx="1"/>
            <a:endCxn id="595" idx="3"/>
          </p:cNvCxnSpPr>
          <p:nvPr/>
        </p:nvCxnSpPr>
        <p:spPr>
          <a:xfrm flipH="1">
            <a:off x="7363080" y="3366720"/>
            <a:ext cx="236880" cy="360"/>
          </a:xfrm>
          <a:prstGeom prst="straightConnector1">
            <a:avLst/>
          </a:prstGeom>
          <a:ln w="38100">
            <a:solidFill>
              <a:srgbClr val="068091"/>
            </a:solidFill>
          </a:ln>
        </p:spPr>
      </p:cxnSp>
      <p:grpSp>
        <p:nvGrpSpPr>
          <p:cNvPr id="607" name="Agrupar 22"/>
          <p:cNvGrpSpPr/>
          <p:nvPr/>
        </p:nvGrpSpPr>
        <p:grpSpPr>
          <a:xfrm>
            <a:off x="9940680" y="2495880"/>
            <a:ext cx="2176560" cy="1750680"/>
            <a:chOff x="9940680" y="2495880"/>
            <a:chExt cx="2176560" cy="1750680"/>
          </a:xfrm>
        </p:grpSpPr>
        <p:sp>
          <p:nvSpPr>
            <p:cNvPr id="608" name="Retângulo: Cantos Arredondados 29"/>
            <p:cNvSpPr/>
            <p:nvPr/>
          </p:nvSpPr>
          <p:spPr>
            <a:xfrm>
              <a:off x="9940680" y="2495880"/>
              <a:ext cx="2176560" cy="175068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609" name="CaixaDeTexto 30"/>
            <p:cNvSpPr/>
            <p:nvPr/>
          </p:nvSpPr>
          <p:spPr>
            <a:xfrm>
              <a:off x="9940680" y="2675160"/>
              <a:ext cx="213948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Burattini et. al, 2022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0" name="CaixaDeTexto 31"/>
            <p:cNvSpPr/>
            <p:nvPr/>
          </p:nvSpPr>
          <p:spPr>
            <a:xfrm>
              <a:off x="10164600" y="3326760"/>
              <a:ext cx="169812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Verdana"/>
                  <a:ea typeface="Verdana"/>
                </a:rPr>
                <a:t>Visual-IDE</a:t>
              </a:r>
              <a:endParaRPr b="0" lang="pt-BR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611" name="Conector: Angulado 37"/>
          <p:cNvCxnSpPr>
            <a:stCxn id="595" idx="2"/>
            <a:endCxn id="608" idx="2"/>
          </p:cNvCxnSpPr>
          <p:nvPr/>
        </p:nvCxnSpPr>
        <p:spPr>
          <a:xfrm flipH="1" rot="16200000">
            <a:off x="8649720" y="1867320"/>
            <a:ext cx="4680" cy="4754520"/>
          </a:xfrm>
          <a:prstGeom prst="bentConnector3">
            <a:avLst>
              <a:gd name="adj1" fmla="val 100000"/>
            </a:avLst>
          </a:prstGeom>
          <a:ln w="38100">
            <a:solidFill>
              <a:srgbClr val="068091"/>
            </a:solidFill>
          </a:ln>
        </p:spPr>
      </p:cxnSp>
      <p:sp>
        <p:nvSpPr>
          <p:cNvPr id="612" name="Retângulo: Cantos Arredondados 40"/>
          <p:cNvSpPr/>
          <p:nvPr/>
        </p:nvSpPr>
        <p:spPr>
          <a:xfrm>
            <a:off x="265320" y="4427280"/>
            <a:ext cx="2176560" cy="1750680"/>
          </a:xfrm>
          <a:prstGeom prst="roundRect">
            <a:avLst>
              <a:gd name="adj" fmla="val 16667"/>
            </a:avLst>
          </a:prstGeom>
          <a:solidFill>
            <a:srgbClr val="068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613" name="CaixaDeTexto 41"/>
          <p:cNvSpPr/>
          <p:nvPr/>
        </p:nvSpPr>
        <p:spPr>
          <a:xfrm>
            <a:off x="449640" y="4605840"/>
            <a:ext cx="213948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www.arduino.cc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4" name="Imagem 2" descr=""/>
          <p:cNvPicPr/>
          <p:nvPr/>
        </p:nvPicPr>
        <p:blipFill>
          <a:blip r:embed="rId8"/>
          <a:stretch/>
        </p:blipFill>
        <p:spPr>
          <a:xfrm>
            <a:off x="712800" y="5041800"/>
            <a:ext cx="1356120" cy="925200"/>
          </a:xfrm>
          <a:prstGeom prst="rect">
            <a:avLst/>
          </a:prstGeom>
          <a:ln w="0">
            <a:noFill/>
          </a:ln>
        </p:spPr>
      </p:pic>
      <p:cxnSp>
        <p:nvCxnSpPr>
          <p:cNvPr id="615" name="Conector reto 43"/>
          <p:cNvCxnSpPr>
            <a:stCxn id="590" idx="1"/>
            <a:endCxn id="612" idx="3"/>
          </p:cNvCxnSpPr>
          <p:nvPr/>
        </p:nvCxnSpPr>
        <p:spPr>
          <a:xfrm flipH="1">
            <a:off x="2441880" y="5302440"/>
            <a:ext cx="254160" cy="360"/>
          </a:xfrm>
          <a:prstGeom prst="straightConnector1">
            <a:avLst/>
          </a:prstGeom>
          <a:ln w="38100">
            <a:solidFill>
              <a:srgbClr val="068091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154440" y="142920"/>
            <a:ext cx="12037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– Related Works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7" name="Imagem 3" descr=""/>
          <p:cNvPicPr/>
          <p:nvPr/>
        </p:nvPicPr>
        <p:blipFill>
          <a:blip r:embed="rId1"/>
          <a:stretch/>
        </p:blipFill>
        <p:spPr>
          <a:xfrm>
            <a:off x="789840" y="973800"/>
            <a:ext cx="10612080" cy="4724640"/>
          </a:xfrm>
          <a:prstGeom prst="rect">
            <a:avLst/>
          </a:prstGeom>
          <a:ln w="0">
            <a:noFill/>
          </a:ln>
        </p:spPr>
      </p:pic>
      <p:sp>
        <p:nvSpPr>
          <p:cNvPr id="618" name="CustomShape 2"/>
          <p:cNvSpPr/>
          <p:nvPr/>
        </p:nvSpPr>
        <p:spPr>
          <a:xfrm>
            <a:off x="0" y="5676840"/>
            <a:ext cx="1219176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 fontScale="93000"/>
          </a:bodyPr>
          <a:p>
            <a:pPr marL="107280"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Table 01.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Comparison between ChonIDE and other IDEs..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ustomShape 1"/>
          <p:cNvSpPr/>
          <p:nvPr/>
        </p:nvSpPr>
        <p:spPr>
          <a:xfrm>
            <a:off x="154440" y="142920"/>
            <a:ext cx="12037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– Objective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CustomShape 2"/>
          <p:cNvSpPr/>
          <p:nvPr/>
        </p:nvSpPr>
        <p:spPr>
          <a:xfrm>
            <a:off x="348120" y="1152360"/>
            <a:ext cx="11642760" cy="50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 IDE to support the development of Embedded MAS considering: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Reasoning layer;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Serial layer;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Firmware layer;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with all necessary integration and configuration between these elements.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CustomShape 1"/>
          <p:cNvSpPr/>
          <p:nvPr/>
        </p:nvSpPr>
        <p:spPr>
          <a:xfrm>
            <a:off x="154440" y="142920"/>
            <a:ext cx="12037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– Objective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CustomShape 2"/>
          <p:cNvSpPr/>
          <p:nvPr/>
        </p:nvSpPr>
        <p:spPr>
          <a:xfrm>
            <a:off x="348120" y="1152360"/>
            <a:ext cx="11642760" cy="50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 IDE to support the development of Embedded MAS considering: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Reasoning layer;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Serial layer;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Firmware layer;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with all necessary integration and configuration between these elements.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Enable the MAS designer develop and program in three different layers of the architecture using a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single IDE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CustomShape 1"/>
          <p:cNvSpPr/>
          <p:nvPr/>
        </p:nvSpPr>
        <p:spPr>
          <a:xfrm>
            <a:off x="154440" y="142920"/>
            <a:ext cx="12037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– Objective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CustomShape 2"/>
          <p:cNvSpPr/>
          <p:nvPr/>
        </p:nvSpPr>
        <p:spPr>
          <a:xfrm>
            <a:off x="348120" y="1152360"/>
            <a:ext cx="11642760" cy="50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 fontScale="96000"/>
          </a:bodyPr>
          <a:p>
            <a:pPr marL="438840" indent="-3279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 IDE to support the development of Embedded MAS considering: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877680" indent="-3279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Reasoning layer;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877680" indent="-3279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Serial layer;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877680" indent="-3279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Firmware layer;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877680" indent="-3279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with all necessary integration and configuration between these elements.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38840" indent="-3279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Enable the MAS designer develop and program an Embedded MAS using a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single IDE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38840" indent="-3279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Enable to embed MAS and monitor their agents' minds (all Beliefs, Desires, and Intentions of each agent) remotely and wireless.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ustomShape 1"/>
          <p:cNvSpPr/>
          <p:nvPr/>
        </p:nvSpPr>
        <p:spPr>
          <a:xfrm>
            <a:off x="154440" y="142920"/>
            <a:ext cx="12037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2. CHONIDE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CustomShape 2"/>
          <p:cNvSpPr/>
          <p:nvPr/>
        </p:nvSpPr>
        <p:spPr>
          <a:xfrm>
            <a:off x="348120" y="1152360"/>
            <a:ext cx="11642760" cy="50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Cognitive Hardware on Network - Integrated Development Environment (ChonIDE)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ChonIDE is a development environment that integrates technologies and tools to support the development of Embedded MAS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Reasoning;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Serial;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Firmware;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in a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single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WEB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platform.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CustomShape 1"/>
          <p:cNvSpPr/>
          <p:nvPr/>
        </p:nvSpPr>
        <p:spPr>
          <a:xfrm>
            <a:off x="154440" y="142920"/>
            <a:ext cx="12037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2. External CHONIDE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8" name="Gráfico 3" descr="Laptop com preenchimento sólido"/>
          <p:cNvPicPr/>
          <p:nvPr/>
        </p:nvPicPr>
        <p:blipFill>
          <a:blip r:embed="rId1"/>
          <a:stretch/>
        </p:blipFill>
        <p:spPr>
          <a:xfrm>
            <a:off x="1908720" y="3806280"/>
            <a:ext cx="1845720" cy="1845720"/>
          </a:xfrm>
          <a:prstGeom prst="rect">
            <a:avLst/>
          </a:prstGeom>
          <a:ln w="0">
            <a:noFill/>
          </a:ln>
        </p:spPr>
      </p:pic>
      <p:pic>
        <p:nvPicPr>
          <p:cNvPr id="629" name="Imagem 6" descr="Forma&#10;&#10;Descrição gerada automaticamente com confiança baixa"/>
          <p:cNvPicPr/>
          <p:nvPr/>
        </p:nvPicPr>
        <p:blipFill>
          <a:blip r:embed="rId2"/>
          <a:stretch/>
        </p:blipFill>
        <p:spPr>
          <a:xfrm>
            <a:off x="7836120" y="4128480"/>
            <a:ext cx="1523520" cy="1523520"/>
          </a:xfrm>
          <a:prstGeom prst="rect">
            <a:avLst/>
          </a:prstGeom>
          <a:ln w="0">
            <a:noFill/>
          </a:ln>
        </p:spPr>
      </p:pic>
      <p:sp>
        <p:nvSpPr>
          <p:cNvPr id="630" name="CaixaDeTexto 7"/>
          <p:cNvSpPr/>
          <p:nvPr/>
        </p:nvSpPr>
        <p:spPr>
          <a:xfrm>
            <a:off x="1917000" y="5298480"/>
            <a:ext cx="189252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MAS Designer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Computer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CaixaDeTexto 8"/>
          <p:cNvSpPr/>
          <p:nvPr/>
        </p:nvSpPr>
        <p:spPr>
          <a:xfrm>
            <a:off x="7962480" y="5541120"/>
            <a:ext cx="1270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Prototype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CaixaDeTexto 12"/>
          <p:cNvSpPr/>
          <p:nvPr/>
        </p:nvSpPr>
        <p:spPr>
          <a:xfrm>
            <a:off x="7144200" y="2334600"/>
            <a:ext cx="2907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prototypeName (192.1.1.2)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33" name="Conector de Seta Reta 13"/>
          <p:cNvCxnSpPr>
            <a:stCxn id="629" idx="0"/>
            <a:endCxn id="632" idx="2"/>
          </p:cNvCxnSpPr>
          <p:nvPr/>
        </p:nvCxnSpPr>
        <p:spPr>
          <a:xfrm flipV="1">
            <a:off x="8597880" y="2698560"/>
            <a:ext cx="360" cy="1430280"/>
          </a:xfrm>
          <a:prstGeom prst="straightConnector1">
            <a:avLst/>
          </a:prstGeom>
          <a:ln w="38100">
            <a:solidFill>
              <a:srgbClr val="068091"/>
            </a:solidFill>
            <a:tailEnd len="med" type="triangle" w="med"/>
          </a:ln>
        </p:spPr>
      </p:cxnSp>
      <p:sp>
        <p:nvSpPr>
          <p:cNvPr id="634" name="Nuvem 16"/>
          <p:cNvSpPr/>
          <p:nvPr/>
        </p:nvSpPr>
        <p:spPr>
          <a:xfrm>
            <a:off x="3755160" y="1116720"/>
            <a:ext cx="2349360" cy="1075320"/>
          </a:xfrm>
          <a:prstGeom prst="cloud">
            <a:avLst/>
          </a:prstGeom>
          <a:solidFill>
            <a:srgbClr val="5b9bd5"/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  <a:ea typeface="DejaVu Sans"/>
              </a:rPr>
              <a:t>Local Area Network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35" name="Conector: Angulado 20"/>
          <p:cNvCxnSpPr>
            <a:stCxn id="634" idx="0"/>
            <a:endCxn id="632" idx="0"/>
          </p:cNvCxnSpPr>
          <p:nvPr/>
        </p:nvCxnSpPr>
        <p:spPr>
          <a:xfrm flipH="1" rot="16200000">
            <a:off x="6154920" y="-108720"/>
            <a:ext cx="1218240" cy="3668400"/>
          </a:xfrm>
          <a:prstGeom prst="bentConnector3">
            <a:avLst>
              <a:gd name="adj1" fmla="val 101005"/>
            </a:avLst>
          </a:prstGeom>
          <a:ln w="38100">
            <a:solidFill>
              <a:srgbClr val="068091"/>
            </a:solidFill>
            <a:head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CustomShape 1"/>
          <p:cNvSpPr/>
          <p:nvPr/>
        </p:nvSpPr>
        <p:spPr>
          <a:xfrm>
            <a:off x="154440" y="142920"/>
            <a:ext cx="12037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2. External CHONIDE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7" name="Imagem 6" descr="Forma&#10;&#10;Descrição gerada automaticamente com confiança baixa"/>
          <p:cNvPicPr/>
          <p:nvPr/>
        </p:nvPicPr>
        <p:blipFill>
          <a:blip r:embed="rId1"/>
          <a:stretch/>
        </p:blipFill>
        <p:spPr>
          <a:xfrm>
            <a:off x="7836120" y="4128480"/>
            <a:ext cx="1523520" cy="1523520"/>
          </a:xfrm>
          <a:prstGeom prst="rect">
            <a:avLst/>
          </a:prstGeom>
          <a:ln w="0">
            <a:noFill/>
          </a:ln>
        </p:spPr>
      </p:pic>
      <p:sp>
        <p:nvSpPr>
          <p:cNvPr id="638" name="CaixaDeTexto 7"/>
          <p:cNvSpPr/>
          <p:nvPr/>
        </p:nvSpPr>
        <p:spPr>
          <a:xfrm>
            <a:off x="1917000" y="5298480"/>
            <a:ext cx="189252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MAS Designer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Computer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CaixaDeTexto 8"/>
          <p:cNvSpPr/>
          <p:nvPr/>
        </p:nvSpPr>
        <p:spPr>
          <a:xfrm>
            <a:off x="7962480" y="5541120"/>
            <a:ext cx="1270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Prototype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Nuvem 16"/>
          <p:cNvSpPr/>
          <p:nvPr/>
        </p:nvSpPr>
        <p:spPr>
          <a:xfrm>
            <a:off x="3755160" y="1116720"/>
            <a:ext cx="2349360" cy="1075320"/>
          </a:xfrm>
          <a:prstGeom prst="cloud">
            <a:avLst/>
          </a:prstGeom>
          <a:solidFill>
            <a:srgbClr val="5b9bd5"/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  <a:ea typeface="DejaVu Sans"/>
              </a:rPr>
              <a:t>Local Area Network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41" name="Conector: Angulado 20"/>
          <p:cNvCxnSpPr>
            <a:endCxn id="640" idx="0"/>
          </p:cNvCxnSpPr>
          <p:nvPr/>
        </p:nvCxnSpPr>
        <p:spPr>
          <a:xfrm flipV="1" rot="16200000">
            <a:off x="5221080" y="825120"/>
            <a:ext cx="3099600" cy="3682080"/>
          </a:xfrm>
          <a:prstGeom prst="bentConnector3">
            <a:avLst>
              <a:gd name="adj1" fmla="val 60088"/>
            </a:avLst>
          </a:prstGeom>
          <a:ln w="38100">
            <a:solidFill>
              <a:srgbClr val="068091"/>
            </a:solidFill>
            <a:headEnd len="med" type="triangle" w="med"/>
          </a:ln>
        </p:spPr>
      </p:cxnSp>
      <p:sp>
        <p:nvSpPr>
          <p:cNvPr id="642" name="CaixaDeTexto 23"/>
          <p:cNvSpPr/>
          <p:nvPr/>
        </p:nvSpPr>
        <p:spPr>
          <a:xfrm>
            <a:off x="1293480" y="2334600"/>
            <a:ext cx="2907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prototypeName (192.1.1.2)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43" name="Conector: Angulado 26"/>
          <p:cNvCxnSpPr>
            <a:stCxn id="640" idx="2"/>
            <a:endCxn id="642" idx="0"/>
          </p:cNvCxnSpPr>
          <p:nvPr/>
        </p:nvCxnSpPr>
        <p:spPr>
          <a:xfrm rot="5400000">
            <a:off x="3767040" y="1172160"/>
            <a:ext cx="142920" cy="2183040"/>
          </a:xfrm>
          <a:prstGeom prst="bentConnector3">
            <a:avLst>
              <a:gd name="adj1" fmla="val -293181"/>
            </a:avLst>
          </a:prstGeom>
          <a:ln w="38100">
            <a:solidFill>
              <a:srgbClr val="068091"/>
            </a:solidFill>
            <a:headEnd len="med" type="triangle" w="med"/>
          </a:ln>
        </p:spPr>
      </p:cxnSp>
      <p:cxnSp>
        <p:nvCxnSpPr>
          <p:cNvPr id="644" name="Conector de Seta Reta 32"/>
          <p:cNvCxnSpPr>
            <a:stCxn id="645" idx="0"/>
            <a:endCxn id="642" idx="2"/>
          </p:cNvCxnSpPr>
          <p:nvPr/>
        </p:nvCxnSpPr>
        <p:spPr>
          <a:xfrm flipV="1">
            <a:off x="2747160" y="2698560"/>
            <a:ext cx="360" cy="362520"/>
          </a:xfrm>
          <a:prstGeom prst="straightConnector1">
            <a:avLst/>
          </a:prstGeom>
          <a:ln w="38100">
            <a:solidFill>
              <a:srgbClr val="068091"/>
            </a:solidFill>
            <a:tailEnd len="med" type="triangle" w="med"/>
          </a:ln>
        </p:spPr>
      </p:cxnSp>
      <p:cxnSp>
        <p:nvCxnSpPr>
          <p:cNvPr id="646" name="Conector de Seta Reta 36"/>
          <p:cNvCxnSpPr>
            <a:endCxn id="645" idx="2"/>
          </p:cNvCxnSpPr>
          <p:nvPr/>
        </p:nvCxnSpPr>
        <p:spPr>
          <a:xfrm flipV="1">
            <a:off x="2747160" y="3936600"/>
            <a:ext cx="360" cy="279720"/>
          </a:xfrm>
          <a:prstGeom prst="straightConnector1">
            <a:avLst/>
          </a:prstGeom>
          <a:ln w="38100">
            <a:solidFill>
              <a:srgbClr val="068091"/>
            </a:solidFill>
            <a:tailEnd len="med" type="triangle" w="med"/>
          </a:ln>
        </p:spPr>
      </p:cxnSp>
      <p:pic>
        <p:nvPicPr>
          <p:cNvPr id="647" name="Imagem 2" descr="Interface gráfica do usuário&#10;&#10;Descrição gerada automaticamente com confiança baixa"/>
          <p:cNvPicPr/>
          <p:nvPr/>
        </p:nvPicPr>
        <p:blipFill>
          <a:blip r:embed="rId2"/>
          <a:stretch/>
        </p:blipFill>
        <p:spPr>
          <a:xfrm>
            <a:off x="2309400" y="3060720"/>
            <a:ext cx="875880" cy="875880"/>
          </a:xfrm>
          <a:prstGeom prst="rect">
            <a:avLst/>
          </a:prstGeom>
          <a:ln w="0">
            <a:noFill/>
          </a:ln>
        </p:spPr>
      </p:pic>
      <p:sp>
        <p:nvSpPr>
          <p:cNvPr id="648" name="CaixaDeTexto 11"/>
          <p:cNvSpPr/>
          <p:nvPr/>
        </p:nvSpPr>
        <p:spPr>
          <a:xfrm>
            <a:off x="9376920" y="4729320"/>
            <a:ext cx="2907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prototypeName (192.1.1.2)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9" name="Gráfico 3" descr="Laptop com preenchimento sólido"/>
          <p:cNvPicPr/>
          <p:nvPr/>
        </p:nvPicPr>
        <p:blipFill>
          <a:blip r:embed="rId3"/>
          <a:stretch/>
        </p:blipFill>
        <p:spPr>
          <a:xfrm>
            <a:off x="1908720" y="3806280"/>
            <a:ext cx="1845720" cy="184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CustomShape 1"/>
          <p:cNvSpPr/>
          <p:nvPr/>
        </p:nvSpPr>
        <p:spPr>
          <a:xfrm>
            <a:off x="154440" y="142920"/>
            <a:ext cx="12037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2. CHONIDE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1" name="Imagem 2" descr="Diagrama&#10;&#10;Descrição gerada automaticamente com confiança média"/>
          <p:cNvPicPr/>
          <p:nvPr/>
        </p:nvPicPr>
        <p:blipFill>
          <a:blip r:embed="rId1"/>
          <a:stretch/>
        </p:blipFill>
        <p:spPr>
          <a:xfrm>
            <a:off x="1743840" y="1025280"/>
            <a:ext cx="8703720" cy="4456440"/>
          </a:xfrm>
          <a:prstGeom prst="rect">
            <a:avLst/>
          </a:prstGeom>
          <a:ln w="0">
            <a:noFill/>
          </a:ln>
        </p:spPr>
      </p:pic>
      <p:sp>
        <p:nvSpPr>
          <p:cNvPr id="652" name="CustomShape 2"/>
          <p:cNvSpPr/>
          <p:nvPr/>
        </p:nvSpPr>
        <p:spPr>
          <a:xfrm>
            <a:off x="0" y="5676840"/>
            <a:ext cx="1219176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 fontScale="93000"/>
          </a:bodyPr>
          <a:p>
            <a:pPr marL="107280"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Figure 03.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Illustration of ChonIDE interactions.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CustomShape 1"/>
          <p:cNvSpPr/>
          <p:nvPr/>
        </p:nvSpPr>
        <p:spPr>
          <a:xfrm>
            <a:off x="609480" y="273600"/>
            <a:ext cx="1097208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2000"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DejaVu Sans"/>
              </a:rPr>
              <a:t>ChonIDE: Instalation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4" name="Imagem 6" descr="Texto&#10;&#10;Descrição gerada automaticamente"/>
          <p:cNvPicPr/>
          <p:nvPr/>
        </p:nvPicPr>
        <p:blipFill>
          <a:blip r:embed="rId1"/>
          <a:srcRect l="0" t="0" r="46821" b="299"/>
          <a:stretch/>
        </p:blipFill>
        <p:spPr>
          <a:xfrm>
            <a:off x="367920" y="1162800"/>
            <a:ext cx="5395680" cy="4733280"/>
          </a:xfrm>
          <a:prstGeom prst="rect">
            <a:avLst/>
          </a:prstGeom>
          <a:ln w="0">
            <a:noFill/>
          </a:ln>
        </p:spPr>
      </p:pic>
      <p:sp>
        <p:nvSpPr>
          <p:cNvPr id="655" name="CaixaDeTexto 7"/>
          <p:cNvSpPr/>
          <p:nvPr/>
        </p:nvSpPr>
        <p:spPr>
          <a:xfrm>
            <a:off x="6104520" y="2826720"/>
            <a:ext cx="6265440" cy="76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44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"/>
              </a:rPr>
              <a:t>https://ide.chon.group/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5"/>
          <p:cNvSpPr/>
          <p:nvPr/>
        </p:nvSpPr>
        <p:spPr>
          <a:xfrm>
            <a:off x="154440" y="14292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Arquitetura BDI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CaixaDeTexto 1"/>
          <p:cNvSpPr/>
          <p:nvPr/>
        </p:nvSpPr>
        <p:spPr>
          <a:xfrm>
            <a:off x="511920" y="1719360"/>
            <a:ext cx="1083600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 BDI possibilita a implementação de atitudes mentais (</a:t>
            </a:r>
            <a:r>
              <a:rPr b="1" i="1" lang="en-US" sz="2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crenças, desejos e intenções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) em agentes cognitivos.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CaixaDeTexto 4"/>
          <p:cNvSpPr/>
          <p:nvPr/>
        </p:nvSpPr>
        <p:spPr>
          <a:xfrm>
            <a:off x="310680" y="5658840"/>
            <a:ext cx="115117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HÜBNER, Jomi Fred; BORDINI, Rafael Heitor; VIEIRA, Renata. Introdução ao desenvolvimento de sistemas multiagentes com Jason.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XII Escola de Informática da SBC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v. 2, p. 51–89, 2004.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Imagem 8" descr="Interface gráfica do usuário, Site&#10;&#10;Descrição gerada automaticamente"/>
          <p:cNvPicPr/>
          <p:nvPr/>
        </p:nvPicPr>
        <p:blipFill>
          <a:blip r:embed="rId1"/>
          <a:srcRect l="0" t="0" r="11048" b="-326"/>
          <a:stretch/>
        </p:blipFill>
        <p:spPr>
          <a:xfrm>
            <a:off x="1795320" y="1604520"/>
            <a:ext cx="8600760" cy="3976920"/>
          </a:xfrm>
          <a:prstGeom prst="rect">
            <a:avLst/>
          </a:prstGeom>
          <a:ln w="0">
            <a:noFill/>
          </a:ln>
        </p:spPr>
      </p:pic>
      <p:sp>
        <p:nvSpPr>
          <p:cNvPr id="657" name="CustomShape 1"/>
          <p:cNvSpPr/>
          <p:nvPr/>
        </p:nvSpPr>
        <p:spPr>
          <a:xfrm>
            <a:off x="609480" y="273600"/>
            <a:ext cx="1097208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2000"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DejaVu Sans"/>
              </a:rPr>
              <a:t>ChonIDE: Hello World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Imagem 7" descr="Interface gráfica do usuário, Aplicativo&#10;&#10;Descrição gerada automaticamente"/>
          <p:cNvPicPr/>
          <p:nvPr/>
        </p:nvPicPr>
        <p:blipFill>
          <a:blip r:embed="rId1"/>
          <a:stretch/>
        </p:blipFill>
        <p:spPr>
          <a:xfrm>
            <a:off x="1676520" y="1604520"/>
            <a:ext cx="8838000" cy="3976920"/>
          </a:xfrm>
          <a:prstGeom prst="rect">
            <a:avLst/>
          </a:prstGeom>
          <a:ln w="0">
            <a:noFill/>
          </a:ln>
        </p:spPr>
      </p:pic>
      <p:sp>
        <p:nvSpPr>
          <p:cNvPr id="659" name="CustomShape 1"/>
          <p:cNvSpPr/>
          <p:nvPr/>
        </p:nvSpPr>
        <p:spPr>
          <a:xfrm>
            <a:off x="609480" y="273600"/>
            <a:ext cx="1097208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2000"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DejaVu Sans"/>
              </a:rPr>
              <a:t>ChonIDE: Hello World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Imagem 3" descr="Interface gráfica do usuário, Aplicativo&#10;&#10;Descrição gerada automaticamente"/>
          <p:cNvPicPr/>
          <p:nvPr/>
        </p:nvPicPr>
        <p:blipFill>
          <a:blip r:embed="rId1"/>
          <a:stretch/>
        </p:blipFill>
        <p:spPr>
          <a:xfrm>
            <a:off x="609480" y="1618200"/>
            <a:ext cx="10972080" cy="3949560"/>
          </a:xfrm>
          <a:prstGeom prst="rect">
            <a:avLst/>
          </a:prstGeom>
          <a:ln w="0">
            <a:noFill/>
          </a:ln>
        </p:spPr>
      </p:pic>
      <p:sp>
        <p:nvSpPr>
          <p:cNvPr id="661" name="CustomShape 1"/>
          <p:cNvSpPr/>
          <p:nvPr/>
        </p:nvSpPr>
        <p:spPr>
          <a:xfrm>
            <a:off x="609480" y="273600"/>
            <a:ext cx="1097208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2000"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DejaVu Sans"/>
              </a:rPr>
              <a:t>ChonIDE: Hello World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CustomShape 1"/>
          <p:cNvSpPr/>
          <p:nvPr/>
        </p:nvSpPr>
        <p:spPr>
          <a:xfrm>
            <a:off x="609480" y="273600"/>
            <a:ext cx="1097208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2000"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DejaVu Sans"/>
              </a:rPr>
              <a:t>ChonIDE: Hello World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3" name="Imagem 1" descr="Texto&#10;&#10;Descrição gerada automaticamente"/>
          <p:cNvPicPr/>
          <p:nvPr/>
        </p:nvPicPr>
        <p:blipFill>
          <a:blip r:embed="rId1"/>
          <a:stretch/>
        </p:blipFill>
        <p:spPr>
          <a:xfrm>
            <a:off x="-5760" y="1099440"/>
            <a:ext cx="12131280" cy="4788360"/>
          </a:xfrm>
          <a:prstGeom prst="rect">
            <a:avLst/>
          </a:prstGeom>
          <a:ln w="0">
            <a:noFill/>
          </a:ln>
        </p:spPr>
      </p:pic>
      <p:sp>
        <p:nvSpPr>
          <p:cNvPr id="664" name="Retângulo 7"/>
          <p:cNvSpPr/>
          <p:nvPr/>
        </p:nvSpPr>
        <p:spPr>
          <a:xfrm>
            <a:off x="5400" y="2391120"/>
            <a:ext cx="4210920" cy="34412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CustomShape 1"/>
          <p:cNvSpPr/>
          <p:nvPr/>
        </p:nvSpPr>
        <p:spPr>
          <a:xfrm>
            <a:off x="609480" y="273600"/>
            <a:ext cx="1097208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2000"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DejaVu Sans"/>
              </a:rPr>
              <a:t>ChonIDE: Hello World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6" name="Imagem 1" descr="Texto&#10;&#10;Descrição gerada automaticamente"/>
          <p:cNvPicPr/>
          <p:nvPr/>
        </p:nvPicPr>
        <p:blipFill>
          <a:blip r:embed="rId1"/>
          <a:stretch/>
        </p:blipFill>
        <p:spPr>
          <a:xfrm>
            <a:off x="-5760" y="1099440"/>
            <a:ext cx="12131280" cy="4788360"/>
          </a:xfrm>
          <a:prstGeom prst="rect">
            <a:avLst/>
          </a:prstGeom>
          <a:ln w="0">
            <a:noFill/>
          </a:ln>
        </p:spPr>
      </p:pic>
      <p:sp>
        <p:nvSpPr>
          <p:cNvPr id="667" name="Retângulo 7"/>
          <p:cNvSpPr/>
          <p:nvPr/>
        </p:nvSpPr>
        <p:spPr>
          <a:xfrm>
            <a:off x="5400" y="3296880"/>
            <a:ext cx="4210920" cy="6375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CustomShape 1"/>
          <p:cNvSpPr/>
          <p:nvPr/>
        </p:nvSpPr>
        <p:spPr>
          <a:xfrm>
            <a:off x="609480" y="273600"/>
            <a:ext cx="1097208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2000"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DejaVu Sans"/>
              </a:rPr>
              <a:t>ChonIDE: Hello World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9" name="Imagem 1" descr="Texto&#10;&#10;Descrição gerada automaticamente"/>
          <p:cNvPicPr/>
          <p:nvPr/>
        </p:nvPicPr>
        <p:blipFill>
          <a:blip r:embed="rId1"/>
          <a:stretch/>
        </p:blipFill>
        <p:spPr>
          <a:xfrm>
            <a:off x="-5760" y="1099440"/>
            <a:ext cx="12131280" cy="4788360"/>
          </a:xfrm>
          <a:prstGeom prst="rect">
            <a:avLst/>
          </a:prstGeom>
          <a:ln w="0">
            <a:noFill/>
          </a:ln>
        </p:spPr>
      </p:pic>
      <p:sp>
        <p:nvSpPr>
          <p:cNvPr id="670" name="Retângulo 7"/>
          <p:cNvSpPr/>
          <p:nvPr/>
        </p:nvSpPr>
        <p:spPr>
          <a:xfrm>
            <a:off x="5253120" y="2462760"/>
            <a:ext cx="6698160" cy="3297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CustomShape 1"/>
          <p:cNvSpPr/>
          <p:nvPr/>
        </p:nvSpPr>
        <p:spPr>
          <a:xfrm>
            <a:off x="609480" y="273600"/>
            <a:ext cx="1097208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2000"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DejaVu Sans"/>
              </a:rPr>
              <a:t>ChonIDE: Hello World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2" name="Imagem 3" descr="Interface gráfica do usuário, Texto&#10;&#10;Descrição gerada automaticamente"/>
          <p:cNvPicPr/>
          <p:nvPr/>
        </p:nvPicPr>
        <p:blipFill>
          <a:blip r:embed="rId1"/>
          <a:stretch/>
        </p:blipFill>
        <p:spPr>
          <a:xfrm>
            <a:off x="-106560" y="1156680"/>
            <a:ext cx="12303720" cy="4802760"/>
          </a:xfrm>
          <a:prstGeom prst="rect">
            <a:avLst/>
          </a:prstGeom>
          <a:ln w="0">
            <a:noFill/>
          </a:ln>
        </p:spPr>
      </p:pic>
      <p:sp>
        <p:nvSpPr>
          <p:cNvPr id="673" name="Retângulo 7"/>
          <p:cNvSpPr/>
          <p:nvPr/>
        </p:nvSpPr>
        <p:spPr>
          <a:xfrm>
            <a:off x="5440320" y="2462760"/>
            <a:ext cx="1680480" cy="14140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4" name="Imagem 3" descr="Ícone&#10;&#10;Descrição gerada automaticamente"/>
          <p:cNvPicPr/>
          <p:nvPr/>
        </p:nvPicPr>
        <p:blipFill>
          <a:blip r:embed="rId2"/>
          <a:stretch/>
        </p:blipFill>
        <p:spPr>
          <a:xfrm rot="10800000">
            <a:off x="5685840" y="348120"/>
            <a:ext cx="1139040" cy="179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CustomShape 1"/>
          <p:cNvSpPr/>
          <p:nvPr/>
        </p:nvSpPr>
        <p:spPr>
          <a:xfrm>
            <a:off x="609480" y="273600"/>
            <a:ext cx="1097208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2000"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DejaVu Sans"/>
              </a:rPr>
              <a:t>ChonIDE: Hello World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6" name="Imagem 1" descr="Texto&#10;&#10;Descrição gerada automaticamente"/>
          <p:cNvPicPr/>
          <p:nvPr/>
        </p:nvPicPr>
        <p:blipFill>
          <a:blip r:embed="rId1"/>
          <a:srcRect l="38" t="0" r="0" b="62393"/>
          <a:stretch/>
        </p:blipFill>
        <p:spPr>
          <a:xfrm>
            <a:off x="-1080" y="1099440"/>
            <a:ext cx="12126600" cy="1800360"/>
          </a:xfrm>
          <a:prstGeom prst="rect">
            <a:avLst/>
          </a:prstGeom>
          <a:ln w="0">
            <a:noFill/>
          </a:ln>
        </p:spPr>
      </p:pic>
      <p:pic>
        <p:nvPicPr>
          <p:cNvPr id="677" name="Imagem 3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7641000" y="1627200"/>
            <a:ext cx="1139040" cy="1799640"/>
          </a:xfrm>
          <a:prstGeom prst="rect">
            <a:avLst/>
          </a:prstGeom>
          <a:ln w="0">
            <a:noFill/>
          </a:ln>
        </p:spPr>
      </p:pic>
      <p:pic>
        <p:nvPicPr>
          <p:cNvPr id="678" name="Imagem 6" descr=""/>
          <p:cNvPicPr/>
          <p:nvPr/>
        </p:nvPicPr>
        <p:blipFill>
          <a:blip r:embed="rId3"/>
          <a:stretch/>
        </p:blipFill>
        <p:spPr>
          <a:xfrm>
            <a:off x="224280" y="4008240"/>
            <a:ext cx="11671200" cy="165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ustomShape 1"/>
          <p:cNvSpPr/>
          <p:nvPr/>
        </p:nvSpPr>
        <p:spPr>
          <a:xfrm>
            <a:off x="609480" y="273600"/>
            <a:ext cx="1097208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2000"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DejaVu Sans"/>
              </a:rPr>
              <a:t>ChonIDE: Hello World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0" name="Imagem 1" descr="Texto&#10;&#10;Descrição gerada automaticamente"/>
          <p:cNvPicPr/>
          <p:nvPr/>
        </p:nvPicPr>
        <p:blipFill>
          <a:blip r:embed="rId1"/>
          <a:srcRect l="38" t="0" r="0" b="62393"/>
          <a:stretch/>
        </p:blipFill>
        <p:spPr>
          <a:xfrm>
            <a:off x="-1080" y="1099440"/>
            <a:ext cx="12126600" cy="1800360"/>
          </a:xfrm>
          <a:prstGeom prst="rect">
            <a:avLst/>
          </a:prstGeom>
          <a:ln w="0">
            <a:noFill/>
          </a:ln>
        </p:spPr>
      </p:pic>
      <p:pic>
        <p:nvPicPr>
          <p:cNvPr id="681" name="Imagem 3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10846800" y="1627200"/>
            <a:ext cx="1139040" cy="1799640"/>
          </a:xfrm>
          <a:prstGeom prst="rect">
            <a:avLst/>
          </a:prstGeom>
          <a:ln w="0">
            <a:noFill/>
          </a:ln>
        </p:spPr>
      </p:pic>
      <p:pic>
        <p:nvPicPr>
          <p:cNvPr id="682" name="Imagem 5" descr="Texto&#10;&#10;Descrição gerada automaticamente"/>
          <p:cNvPicPr/>
          <p:nvPr/>
        </p:nvPicPr>
        <p:blipFill>
          <a:blip r:embed="rId3"/>
          <a:stretch/>
        </p:blipFill>
        <p:spPr>
          <a:xfrm>
            <a:off x="123480" y="3418200"/>
            <a:ext cx="11886840" cy="155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CustomShape 1"/>
          <p:cNvSpPr/>
          <p:nvPr/>
        </p:nvSpPr>
        <p:spPr>
          <a:xfrm>
            <a:off x="609480" y="273600"/>
            <a:ext cx="1097208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2000"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DejaVu Sans"/>
              </a:rPr>
              <a:t>ChonIDE: Hello World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4" name="Imagem 1" descr="Texto&#10;&#10;Descrição gerada automaticamente"/>
          <p:cNvPicPr/>
          <p:nvPr/>
        </p:nvPicPr>
        <p:blipFill>
          <a:blip r:embed="rId1"/>
          <a:srcRect l="38" t="0" r="0" b="62393"/>
          <a:stretch/>
        </p:blipFill>
        <p:spPr>
          <a:xfrm>
            <a:off x="-1080" y="1099440"/>
            <a:ext cx="12126600" cy="1800360"/>
          </a:xfrm>
          <a:prstGeom prst="rect">
            <a:avLst/>
          </a:prstGeom>
          <a:ln w="0">
            <a:noFill/>
          </a:ln>
        </p:spPr>
      </p:pic>
      <p:pic>
        <p:nvPicPr>
          <p:cNvPr id="685" name="Imagem 3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9294120" y="1627200"/>
            <a:ext cx="1139040" cy="1799640"/>
          </a:xfrm>
          <a:prstGeom prst="rect">
            <a:avLst/>
          </a:prstGeom>
          <a:ln w="0">
            <a:noFill/>
          </a:ln>
        </p:spPr>
      </p:pic>
      <p:pic>
        <p:nvPicPr>
          <p:cNvPr id="686" name="Imagem 3" descr="Interface gráfica do usuário, Aplicativo&#10;&#10;Descrição gerada automaticamente"/>
          <p:cNvPicPr/>
          <p:nvPr/>
        </p:nvPicPr>
        <p:blipFill>
          <a:blip r:embed="rId3"/>
          <a:stretch/>
        </p:blipFill>
        <p:spPr>
          <a:xfrm>
            <a:off x="353520" y="3106080"/>
            <a:ext cx="10578600" cy="306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5"/>
          <p:cNvSpPr/>
          <p:nvPr/>
        </p:nvSpPr>
        <p:spPr>
          <a:xfrm>
            <a:off x="154440" y="14292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Arquitetura BDI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CaixaDeTexto 1"/>
          <p:cNvSpPr/>
          <p:nvPr/>
        </p:nvSpPr>
        <p:spPr>
          <a:xfrm>
            <a:off x="511920" y="1719360"/>
            <a:ext cx="10836000" cy="21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 BDI possibilita a implementação de atitudes mentais (</a:t>
            </a:r>
            <a:r>
              <a:rPr b="1" i="1" lang="en-US" sz="2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crenças, desejos e intenções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) em agentes cognitivos.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Crença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é uma informação, ou seja, aquilo que o agente sabe sobre o ambiente, si mesmo ou outros agentes.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CaixaDeTexto 4"/>
          <p:cNvSpPr/>
          <p:nvPr/>
        </p:nvSpPr>
        <p:spPr>
          <a:xfrm>
            <a:off x="310680" y="5658840"/>
            <a:ext cx="115117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HÜBNER, Jomi Fred; BORDINI, Rafael Heitor; VIEIRA, Renata. Introdução ao desenvolvimento de sistemas multiagentes com Jason.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XII Escola de Informática da SBC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v. 2, p. 51–89, 2004.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CustomShape 1"/>
          <p:cNvSpPr/>
          <p:nvPr/>
        </p:nvSpPr>
        <p:spPr>
          <a:xfrm>
            <a:off x="609480" y="273600"/>
            <a:ext cx="1097208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2000"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DejaVu Sans"/>
              </a:rPr>
              <a:t>ChonIDE: Hello World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8" name="Imagem 1" descr="Texto&#10;&#10;Descrição gerada automaticamente"/>
          <p:cNvPicPr/>
          <p:nvPr/>
        </p:nvPicPr>
        <p:blipFill>
          <a:blip r:embed="rId1"/>
          <a:srcRect l="38" t="0" r="0" b="62393"/>
          <a:stretch/>
        </p:blipFill>
        <p:spPr>
          <a:xfrm>
            <a:off x="-1080" y="1099440"/>
            <a:ext cx="12126600" cy="1800360"/>
          </a:xfrm>
          <a:prstGeom prst="rect">
            <a:avLst/>
          </a:prstGeom>
          <a:ln w="0">
            <a:noFill/>
          </a:ln>
        </p:spPr>
      </p:pic>
      <p:pic>
        <p:nvPicPr>
          <p:cNvPr id="689" name="Imagem 3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8158320" y="1627200"/>
            <a:ext cx="1139040" cy="1799640"/>
          </a:xfrm>
          <a:prstGeom prst="rect">
            <a:avLst/>
          </a:prstGeom>
          <a:ln w="0">
            <a:noFill/>
          </a:ln>
        </p:spPr>
      </p:pic>
      <p:pic>
        <p:nvPicPr>
          <p:cNvPr id="690" name="Imagem 5" descr="Texto&#10;&#10;Descrição gerada automaticamente"/>
          <p:cNvPicPr/>
          <p:nvPr/>
        </p:nvPicPr>
        <p:blipFill>
          <a:blip r:embed="rId3"/>
          <a:srcRect l="0" t="0" r="200" b="55158"/>
          <a:stretch/>
        </p:blipFill>
        <p:spPr>
          <a:xfrm>
            <a:off x="511920" y="4112640"/>
            <a:ext cx="11167920" cy="144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CustomShape 2"/>
          <p:cNvSpPr/>
          <p:nvPr/>
        </p:nvSpPr>
        <p:spPr>
          <a:xfrm>
            <a:off x="2130840" y="2194560"/>
            <a:ext cx="782640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Em Jason, um agente armazena as </a:t>
            </a:r>
            <a:r>
              <a:rPr b="1" lang="pt-BR" sz="2400" spc="-1" strike="noStrike">
                <a:solidFill>
                  <a:srgbClr val="548235"/>
                </a:solidFill>
                <a:latin typeface="Verdana"/>
                <a:ea typeface="Verdana"/>
              </a:rPr>
              <a:t>informações</a:t>
            </a:r>
            <a:r>
              <a:rPr b="0" lang="pt-BR" sz="1800" spc="-1" strike="noStrike">
                <a:solidFill>
                  <a:srgbClr val="548235"/>
                </a:solidFill>
                <a:latin typeface="Verdana"/>
                <a:ea typeface="Verdana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percebidas do ambiente; as informações internas; e informações de comunicação através de crenças.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CustomShape 3"/>
          <p:cNvSpPr/>
          <p:nvPr/>
        </p:nvSpPr>
        <p:spPr>
          <a:xfrm>
            <a:off x="3129480" y="3519000"/>
            <a:ext cx="57398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As </a:t>
            </a:r>
            <a:r>
              <a:rPr b="1" lang="pt-BR" sz="2400" spc="-1" strike="noStrike">
                <a:solidFill>
                  <a:srgbClr val="548235"/>
                </a:solidFill>
                <a:latin typeface="Verdana"/>
                <a:ea typeface="Verdana"/>
              </a:rPr>
              <a:t>crenças</a:t>
            </a:r>
            <a:r>
              <a:rPr b="0" lang="pt-BR" sz="1800" spc="-1" strike="noStrike">
                <a:solidFill>
                  <a:srgbClr val="548235"/>
                </a:solidFill>
                <a:latin typeface="Verdana"/>
                <a:ea typeface="Verdana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são armazenadas em uma </a:t>
            </a:r>
            <a:r>
              <a:rPr b="1" lang="pt-BR" sz="2400" spc="-1" strike="noStrike">
                <a:solidFill>
                  <a:srgbClr val="c55a11"/>
                </a:solidFill>
                <a:latin typeface="Verdana"/>
                <a:ea typeface="Verdana"/>
              </a:rPr>
              <a:t>Base de Crenças</a:t>
            </a: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(Belief Base).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CustomShape 4"/>
          <p:cNvSpPr/>
          <p:nvPr/>
        </p:nvSpPr>
        <p:spPr>
          <a:xfrm>
            <a:off x="2319840" y="4772520"/>
            <a:ext cx="6910200" cy="10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As crenças são representadas como predicados da </a:t>
            </a:r>
            <a:r>
              <a:rPr b="1" lang="pt-BR" sz="2400" spc="-1" strike="noStrike">
                <a:solidFill>
                  <a:srgbClr val="c00000"/>
                </a:solidFill>
                <a:latin typeface="Verdana"/>
                <a:ea typeface="Verdana"/>
              </a:rPr>
              <a:t>lógica tradicional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. Os </a:t>
            </a:r>
            <a:r>
              <a:rPr b="1" lang="pt-BR" sz="2400" spc="-1" strike="noStrike">
                <a:solidFill>
                  <a:srgbClr val="1f4e79"/>
                </a:solidFill>
                <a:latin typeface="Verdana"/>
                <a:ea typeface="Verdana"/>
              </a:rPr>
              <a:t>predicados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representam propriedades particulares.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CustomShape 5"/>
          <p:cNvSpPr/>
          <p:nvPr/>
        </p:nvSpPr>
        <p:spPr>
          <a:xfrm>
            <a:off x="154440" y="14292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Crenças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CustomShape 1"/>
          <p:cNvSpPr/>
          <p:nvPr/>
        </p:nvSpPr>
        <p:spPr>
          <a:xfrm>
            <a:off x="1342800" y="1306800"/>
            <a:ext cx="7774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Tipos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CustomShape 2"/>
          <p:cNvSpPr/>
          <p:nvPr/>
        </p:nvSpPr>
        <p:spPr>
          <a:xfrm>
            <a:off x="1342800" y="2061000"/>
            <a:ext cx="6426720" cy="4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Percepções do Ambiente (Percepts)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7" name="CustomShape 3"/>
          <p:cNvSpPr/>
          <p:nvPr/>
        </p:nvSpPr>
        <p:spPr>
          <a:xfrm>
            <a:off x="1342800" y="3285000"/>
            <a:ext cx="4569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 startAt="2"/>
            </a:pP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Notas Mentais (Mental Notes)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CustomShape 4"/>
          <p:cNvSpPr/>
          <p:nvPr/>
        </p:nvSpPr>
        <p:spPr>
          <a:xfrm>
            <a:off x="1444680" y="5111640"/>
            <a:ext cx="2235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 startAt="3"/>
            </a:pP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Comunicação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9" name="CustomShape 5"/>
          <p:cNvSpPr/>
          <p:nvPr/>
        </p:nvSpPr>
        <p:spPr>
          <a:xfrm>
            <a:off x="1342800" y="2494800"/>
            <a:ext cx="10129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	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Informações coletadas pelo agente que são relativas ao sensoriamento constante do ambiente.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CustomShape 6"/>
          <p:cNvSpPr/>
          <p:nvPr/>
        </p:nvSpPr>
        <p:spPr>
          <a:xfrm>
            <a:off x="1342800" y="3717000"/>
            <a:ext cx="10129320" cy="133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lvl="1" marL="743040" indent="-285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Informações adicionadas na base de crenças pelo próprio agente. 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0096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coisas que aconteceram no passado; 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2" marL="120096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promessas; 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2" marL="120096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execução de um plano; 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2" marL="120096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constante do ambiente.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CustomShape 7"/>
          <p:cNvSpPr/>
          <p:nvPr/>
        </p:nvSpPr>
        <p:spPr>
          <a:xfrm>
            <a:off x="1342800" y="5473440"/>
            <a:ext cx="10031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	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Informações obtidas pelo agente através da interação com outros agentes.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CustomShape 8"/>
          <p:cNvSpPr/>
          <p:nvPr/>
        </p:nvSpPr>
        <p:spPr>
          <a:xfrm>
            <a:off x="154440" y="14292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Crenças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CustomShape 6"/>
          <p:cNvSpPr/>
          <p:nvPr/>
        </p:nvSpPr>
        <p:spPr>
          <a:xfrm>
            <a:off x="1252440" y="5281920"/>
            <a:ext cx="100400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OBS. 1: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Toda </a:t>
            </a: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crença inicial 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em Jason deve terminar com </a:t>
            </a:r>
            <a:r>
              <a:rPr b="0" lang="pt-BR" sz="3200" spc="-1" strike="noStrike">
                <a:solidFill>
                  <a:srgbClr val="000000"/>
                </a:solidFill>
                <a:latin typeface="Verdana"/>
                <a:ea typeface="Verdana"/>
              </a:rPr>
              <a:t>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CustomShape 7"/>
          <p:cNvSpPr/>
          <p:nvPr/>
        </p:nvSpPr>
        <p:spPr>
          <a:xfrm>
            <a:off x="1245960" y="5779440"/>
            <a:ext cx="98596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OBS. 2: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Toda </a:t>
            </a: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crença 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deve começar com letra </a:t>
            </a:r>
            <a:r>
              <a:rPr b="1" lang="pt-BR" sz="1800" spc="-1" strike="noStrike" u="sng">
                <a:solidFill>
                  <a:srgbClr val="000000"/>
                </a:solidFill>
                <a:uFillTx/>
                <a:latin typeface="Verdana"/>
                <a:ea typeface="Verdana"/>
              </a:rPr>
              <a:t>minúscula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CustomShape 8"/>
          <p:cNvSpPr/>
          <p:nvPr/>
        </p:nvSpPr>
        <p:spPr>
          <a:xfrm>
            <a:off x="154440" y="14292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Crenças Iniciais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6" name="Imagem 2" descr="Texto&#10;&#10;Descrição gerada automaticamente"/>
          <p:cNvPicPr/>
          <p:nvPr/>
        </p:nvPicPr>
        <p:blipFill>
          <a:blip r:embed="rId1"/>
          <a:srcRect l="0" t="0" r="18301" b="-358"/>
          <a:stretch/>
        </p:blipFill>
        <p:spPr>
          <a:xfrm>
            <a:off x="310680" y="1155600"/>
            <a:ext cx="10650960" cy="402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CustomShape 8"/>
          <p:cNvSpPr/>
          <p:nvPr/>
        </p:nvSpPr>
        <p:spPr>
          <a:xfrm>
            <a:off x="154440" y="14292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Crenças Iniciais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8" name="Imagem 1" descr="Interface gráfica do usuário, Texto, Aplicativo&#10;&#10;Descrição gerada automaticamente"/>
          <p:cNvPicPr/>
          <p:nvPr/>
        </p:nvPicPr>
        <p:blipFill>
          <a:blip r:embed="rId1"/>
          <a:stretch/>
        </p:blipFill>
        <p:spPr>
          <a:xfrm>
            <a:off x="253080" y="1094040"/>
            <a:ext cx="11800440" cy="489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CustomShape 5"/>
          <p:cNvSpPr/>
          <p:nvPr/>
        </p:nvSpPr>
        <p:spPr>
          <a:xfrm>
            <a:off x="785520" y="5518440"/>
            <a:ext cx="87184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OBS.: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Toda </a:t>
            </a: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strong negation 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em Jason deve começar com </a:t>
            </a:r>
            <a:r>
              <a:rPr b="1" lang="pt-BR" sz="3200" spc="-1" strike="noStrike">
                <a:solidFill>
                  <a:srgbClr val="000000"/>
                </a:solidFill>
                <a:latin typeface="Verdana"/>
                <a:ea typeface="Verdana"/>
              </a:rPr>
              <a:t>~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CustomShape 6"/>
          <p:cNvSpPr/>
          <p:nvPr/>
        </p:nvSpPr>
        <p:spPr>
          <a:xfrm>
            <a:off x="154440" y="14292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Crenças Iniciais (Negação) 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1" name="Imagem 1" descr="Texto&#10;&#10;Descrição gerada automaticamente"/>
          <p:cNvPicPr/>
          <p:nvPr/>
        </p:nvPicPr>
        <p:blipFill>
          <a:blip r:embed="rId1"/>
          <a:stretch/>
        </p:blipFill>
        <p:spPr>
          <a:xfrm>
            <a:off x="152280" y="1050840"/>
            <a:ext cx="11095920" cy="446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CustomShape 5"/>
          <p:cNvSpPr/>
          <p:nvPr/>
        </p:nvSpPr>
        <p:spPr>
          <a:xfrm>
            <a:off x="785520" y="5518440"/>
            <a:ext cx="87184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OBS.: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Toda </a:t>
            </a: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strong negation 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em Jason deve começar com </a:t>
            </a:r>
            <a:r>
              <a:rPr b="1" lang="pt-BR" sz="3200" spc="-1" strike="noStrike">
                <a:solidFill>
                  <a:srgbClr val="000000"/>
                </a:solidFill>
                <a:latin typeface="Verdana"/>
                <a:ea typeface="Verdana"/>
              </a:rPr>
              <a:t>~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CustomShape 6"/>
          <p:cNvSpPr/>
          <p:nvPr/>
        </p:nvSpPr>
        <p:spPr>
          <a:xfrm>
            <a:off x="154440" y="14292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Crenças Iniciais (Negação) 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4" name="Imagem 2" descr=""/>
          <p:cNvPicPr/>
          <p:nvPr/>
        </p:nvPicPr>
        <p:blipFill>
          <a:blip r:embed="rId1"/>
          <a:stretch/>
        </p:blipFill>
        <p:spPr>
          <a:xfrm>
            <a:off x="439920" y="1258920"/>
            <a:ext cx="10722240" cy="400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CustomShape 2"/>
          <p:cNvSpPr/>
          <p:nvPr/>
        </p:nvSpPr>
        <p:spPr>
          <a:xfrm>
            <a:off x="574560" y="1245600"/>
            <a:ext cx="827568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Em Jason, os </a:t>
            </a:r>
            <a:r>
              <a:rPr b="1" lang="pt-BR" sz="2400" spc="-1" strike="noStrike">
                <a:solidFill>
                  <a:srgbClr val="2f5597"/>
                </a:solidFill>
                <a:latin typeface="Verdana"/>
                <a:ea typeface="Verdana"/>
              </a:rPr>
              <a:t>goals</a:t>
            </a:r>
            <a:r>
              <a:rPr b="0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(objetivos) representam os estados do mundo em que o agente deseja atingir.   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CustomShape 4"/>
          <p:cNvSpPr/>
          <p:nvPr/>
        </p:nvSpPr>
        <p:spPr>
          <a:xfrm>
            <a:off x="733320" y="2400840"/>
            <a:ext cx="9920880" cy="4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57200" indent="-4557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1" lang="pt-BR" sz="2800" spc="-1" strike="noStrike">
                <a:solidFill>
                  <a:srgbClr val="000000"/>
                </a:solidFill>
                <a:latin typeface="Verdana"/>
                <a:ea typeface="Verdana"/>
              </a:rPr>
              <a:t>Objetivo de realização (!)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É um objetivo para atingir determinado estado desejado pelo agente. 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CustomShape 5"/>
          <p:cNvSpPr/>
          <p:nvPr/>
        </p:nvSpPr>
        <p:spPr>
          <a:xfrm>
            <a:off x="733320" y="4169160"/>
            <a:ext cx="947844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576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 startAt="2"/>
            </a:pPr>
            <a:r>
              <a:rPr b="1" lang="pt-BR" sz="2800" spc="-1" strike="noStrike">
                <a:solidFill>
                  <a:srgbClr val="000000"/>
                </a:solidFill>
                <a:latin typeface="Verdana"/>
                <a:ea typeface="Verdana"/>
              </a:rPr>
              <a:t>Objetivo de Teste (?)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É um objetivo que tem basicamente a finalidade de resgatar informações da base de crenças do agente</a:t>
            </a:r>
            <a:r>
              <a:rPr b="0" lang="pt-BR" sz="2800" spc="-1" strike="noStrike">
                <a:solidFill>
                  <a:srgbClr val="000000"/>
                </a:solidFill>
                <a:latin typeface="Verdana"/>
                <a:ea typeface="Verdana"/>
              </a:rPr>
              <a:t>.</a:t>
            </a:r>
            <a:r>
              <a:rPr b="1" lang="pt-BR" sz="2800" spc="-1" strike="noStrike">
                <a:solidFill>
                  <a:srgbClr val="000000"/>
                </a:solidFill>
                <a:latin typeface="Verdana"/>
                <a:ea typeface="Verdana"/>
              </a:rPr>
              <a:t> 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CustomShape 7"/>
          <p:cNvSpPr/>
          <p:nvPr/>
        </p:nvSpPr>
        <p:spPr>
          <a:xfrm>
            <a:off x="1403640" y="5373360"/>
            <a:ext cx="6622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	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9" name="CustomShape 8"/>
          <p:cNvSpPr/>
          <p:nvPr/>
        </p:nvSpPr>
        <p:spPr>
          <a:xfrm>
            <a:off x="154440" y="14292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Objetivos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CustomShape 4"/>
          <p:cNvSpPr/>
          <p:nvPr/>
        </p:nvSpPr>
        <p:spPr>
          <a:xfrm>
            <a:off x="214560" y="4802040"/>
            <a:ext cx="1157508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OBS. 1: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Todo </a:t>
            </a: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objetivo inicial 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em Jason deve ser um </a:t>
            </a: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Objetivo de realização: 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começar com </a:t>
            </a:r>
            <a:r>
              <a:rPr b="0" lang="pt-BR" sz="3200" spc="-1" strike="noStrike">
                <a:solidFill>
                  <a:srgbClr val="000000"/>
                </a:solidFill>
                <a:latin typeface="Verdana"/>
                <a:ea typeface="Verdana"/>
              </a:rPr>
              <a:t>!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; e terminar com </a:t>
            </a: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.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 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1" name="CustomShape 5"/>
          <p:cNvSpPr/>
          <p:nvPr/>
        </p:nvSpPr>
        <p:spPr>
          <a:xfrm>
            <a:off x="-420120" y="5728320"/>
            <a:ext cx="88851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OBS. 2: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Todo </a:t>
            </a: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objetivo 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deve começar com letra </a:t>
            </a:r>
            <a:r>
              <a:rPr b="1" lang="pt-BR" sz="1800" spc="-1" strike="noStrike" u="sng">
                <a:solidFill>
                  <a:srgbClr val="000000"/>
                </a:solidFill>
                <a:uFillTx/>
                <a:latin typeface="Verdana"/>
                <a:ea typeface="Verdana"/>
              </a:rPr>
              <a:t>minúscula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2" name="CustomShape 6"/>
          <p:cNvSpPr/>
          <p:nvPr/>
        </p:nvSpPr>
        <p:spPr>
          <a:xfrm>
            <a:off x="154440" y="14292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Objetivos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3" name="Imagem 1" descr="Texto&#10;&#10;Descrição gerada automaticamente"/>
          <p:cNvPicPr/>
          <p:nvPr/>
        </p:nvPicPr>
        <p:blipFill>
          <a:blip r:embed="rId1"/>
          <a:stretch/>
        </p:blipFill>
        <p:spPr>
          <a:xfrm>
            <a:off x="3121200" y="727200"/>
            <a:ext cx="8860680" cy="394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CustomShape 6"/>
          <p:cNvSpPr/>
          <p:nvPr/>
        </p:nvSpPr>
        <p:spPr>
          <a:xfrm>
            <a:off x="154440" y="14292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Objetivo sem plano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5" name="Imagem 2" descr="Texto&#10;&#10;Descrição gerada automaticamente"/>
          <p:cNvPicPr/>
          <p:nvPr/>
        </p:nvPicPr>
        <p:blipFill>
          <a:blip r:embed="rId1"/>
          <a:srcRect l="211" t="902" r="15373" b="-451"/>
          <a:stretch/>
        </p:blipFill>
        <p:spPr>
          <a:xfrm>
            <a:off x="153360" y="1945800"/>
            <a:ext cx="11915280" cy="3167640"/>
          </a:xfrm>
          <a:prstGeom prst="rect">
            <a:avLst/>
          </a:prstGeom>
          <a:ln w="0">
            <a:noFill/>
          </a:ln>
        </p:spPr>
      </p:pic>
      <p:sp>
        <p:nvSpPr>
          <p:cNvPr id="726" name="Retângulo 7"/>
          <p:cNvSpPr/>
          <p:nvPr/>
        </p:nvSpPr>
        <p:spPr>
          <a:xfrm>
            <a:off x="71280" y="3731760"/>
            <a:ext cx="11907360" cy="13863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5"/>
          <p:cNvSpPr/>
          <p:nvPr/>
        </p:nvSpPr>
        <p:spPr>
          <a:xfrm>
            <a:off x="154440" y="14292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Arquitetura BDI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CaixaDeTexto 1"/>
          <p:cNvSpPr/>
          <p:nvPr/>
        </p:nvSpPr>
        <p:spPr>
          <a:xfrm>
            <a:off x="511920" y="1719360"/>
            <a:ext cx="10836000" cy="246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 BDI possibilita a implementação de atitudes mentais (</a:t>
            </a:r>
            <a:r>
              <a:rPr b="1" i="1" lang="en-US" sz="2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crenças, desejos e intenções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) em agentes cognitivos.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Crença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é uma informação, ou seja, aquilo que o agente sabe sobre o ambiente, si mesmo ou outros agentes.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Desejo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é um propósito que o agente busca tornar realidade.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CaixaDeTexto 4"/>
          <p:cNvSpPr/>
          <p:nvPr/>
        </p:nvSpPr>
        <p:spPr>
          <a:xfrm>
            <a:off x="310680" y="5658840"/>
            <a:ext cx="115117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HÜBNER, Jomi Fred; BORDINI, Rafael Heitor; VIEIRA, Renata. Introdução ao desenvolvimento de sistemas multiagentes com Jason.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XII Escola de Informática da SBC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v. 2, p. 51–89, 2004.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CustomShape 1"/>
          <p:cNvSpPr/>
          <p:nvPr/>
        </p:nvSpPr>
        <p:spPr>
          <a:xfrm>
            <a:off x="159120" y="1252440"/>
            <a:ext cx="7774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Formato de um Plano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CustomShape 2"/>
          <p:cNvSpPr/>
          <p:nvPr/>
        </p:nvSpPr>
        <p:spPr>
          <a:xfrm>
            <a:off x="1342800" y="2061000"/>
            <a:ext cx="6426720" cy="4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Triggering Event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CustomShape 3"/>
          <p:cNvSpPr/>
          <p:nvPr/>
        </p:nvSpPr>
        <p:spPr>
          <a:xfrm>
            <a:off x="1342800" y="3563640"/>
            <a:ext cx="4569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 startAt="2"/>
            </a:pP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Context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CustomShape 4"/>
          <p:cNvSpPr/>
          <p:nvPr/>
        </p:nvSpPr>
        <p:spPr>
          <a:xfrm>
            <a:off x="1394280" y="4759920"/>
            <a:ext cx="1267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 startAt="3"/>
            </a:pP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Body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1" name="CustomShape 5"/>
          <p:cNvSpPr/>
          <p:nvPr/>
        </p:nvSpPr>
        <p:spPr>
          <a:xfrm>
            <a:off x="1342800" y="2494800"/>
            <a:ext cx="9729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	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Um agente pode ter diversos objetivos. Os planos são ativados baseados nos eventos que podem ser ativados em determinado momento.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CustomShape 6"/>
          <p:cNvSpPr/>
          <p:nvPr/>
        </p:nvSpPr>
        <p:spPr>
          <a:xfrm>
            <a:off x="1342800" y="3995640"/>
            <a:ext cx="9729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	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São as condições para a ativação de um plano dentro vários eventos.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CustomShape 7"/>
          <p:cNvSpPr/>
          <p:nvPr/>
        </p:nvSpPr>
        <p:spPr>
          <a:xfrm>
            <a:off x="1342800" y="5121720"/>
            <a:ext cx="9729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	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É o corpo do plano. Uma sequência de ações a ser executada pelo agente.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4" name="CustomShape 8"/>
          <p:cNvSpPr/>
          <p:nvPr/>
        </p:nvSpPr>
        <p:spPr>
          <a:xfrm>
            <a:off x="154440" y="14292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Planos e Ações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5" name="CustomShape 3"/>
          <p:cNvSpPr/>
          <p:nvPr/>
        </p:nvSpPr>
        <p:spPr>
          <a:xfrm>
            <a:off x="3855600" y="1438920"/>
            <a:ext cx="89618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44546a"/>
                </a:solidFill>
                <a:latin typeface="Calibri"/>
                <a:ea typeface="DejaVu Sans"/>
              </a:rPr>
              <a:t>Triggering_event : </a:t>
            </a:r>
            <a:r>
              <a:rPr b="1" lang="pt-BR" sz="4000" spc="-1" strike="noStrike">
                <a:solidFill>
                  <a:srgbClr val="f4b183"/>
                </a:solidFill>
                <a:latin typeface="Calibri"/>
                <a:ea typeface="DejaVu Sans"/>
              </a:rPr>
              <a:t>context</a:t>
            </a:r>
            <a:r>
              <a:rPr b="1" lang="pt-BR" sz="4000" spc="-1" strike="noStrike">
                <a:solidFill>
                  <a:srgbClr val="44546a"/>
                </a:solidFill>
                <a:latin typeface="Calibri"/>
                <a:ea typeface="DejaVu Sans"/>
              </a:rPr>
              <a:t> &lt;-</a:t>
            </a:r>
            <a:r>
              <a:rPr b="1" lang="pt-BR" sz="4000" spc="-1" strike="noStrike">
                <a:solidFill>
                  <a:srgbClr val="548235"/>
                </a:solidFill>
                <a:latin typeface="Calibri"/>
                <a:ea typeface="DejaVu Sans"/>
              </a:rPr>
              <a:t> body. 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CustomShape 4"/>
          <p:cNvSpPr/>
          <p:nvPr/>
        </p:nvSpPr>
        <p:spPr>
          <a:xfrm>
            <a:off x="154440" y="14292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Planos e Ações (</a:t>
            </a: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Arial"/>
              </a:rPr>
              <a:t>Achievement Goal </a:t>
            </a: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)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7" name="Imagem 1" descr="Texto&#10;&#10;Descrição gerada automaticamente"/>
          <p:cNvPicPr/>
          <p:nvPr/>
        </p:nvPicPr>
        <p:blipFill>
          <a:blip r:embed="rId1"/>
          <a:stretch/>
        </p:blipFill>
        <p:spPr>
          <a:xfrm>
            <a:off x="346320" y="1244160"/>
            <a:ext cx="11263320" cy="4272480"/>
          </a:xfrm>
          <a:prstGeom prst="rect">
            <a:avLst/>
          </a:prstGeom>
          <a:ln w="0">
            <a:noFill/>
          </a:ln>
        </p:spPr>
      </p:pic>
      <p:sp>
        <p:nvSpPr>
          <p:cNvPr id="738" name="CustomShape 4"/>
          <p:cNvSpPr/>
          <p:nvPr/>
        </p:nvSpPr>
        <p:spPr>
          <a:xfrm>
            <a:off x="2337480" y="4152600"/>
            <a:ext cx="411120" cy="466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CustomShape 3"/>
          <p:cNvSpPr/>
          <p:nvPr/>
        </p:nvSpPr>
        <p:spPr>
          <a:xfrm>
            <a:off x="894960" y="5680800"/>
            <a:ext cx="83368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É </a:t>
            </a:r>
            <a:r>
              <a:rPr b="1" lang="pt-BR" sz="2000" spc="-1" strike="noStrike">
                <a:solidFill>
                  <a:srgbClr val="548235"/>
                </a:solidFill>
                <a:latin typeface="Verdana"/>
                <a:ea typeface="Verdana"/>
              </a:rPr>
              <a:t>um objetivo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que o agente se compromete em </a:t>
            </a:r>
            <a:r>
              <a:rPr b="1" lang="pt-BR" sz="2000" spc="-1" strike="noStrike">
                <a:solidFill>
                  <a:srgbClr val="c00000"/>
                </a:solidFill>
                <a:latin typeface="Verdana"/>
                <a:ea typeface="Verdana"/>
              </a:rPr>
              <a:t>atingir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. 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Imagem 1" descr="Texto&#10;&#10;Descrição gerada automaticamente"/>
          <p:cNvPicPr/>
          <p:nvPr/>
        </p:nvPicPr>
        <p:blipFill>
          <a:blip r:embed="rId1"/>
          <a:srcRect l="0" t="0" r="0" b="14027"/>
          <a:stretch/>
        </p:blipFill>
        <p:spPr>
          <a:xfrm>
            <a:off x="318600" y="1694160"/>
            <a:ext cx="8991360" cy="3315960"/>
          </a:xfrm>
          <a:prstGeom prst="rect">
            <a:avLst/>
          </a:prstGeom>
          <a:ln w="0">
            <a:noFill/>
          </a:ln>
        </p:spPr>
      </p:pic>
      <p:sp>
        <p:nvSpPr>
          <p:cNvPr id="741" name="CustomShape 3"/>
          <p:cNvSpPr/>
          <p:nvPr/>
        </p:nvSpPr>
        <p:spPr>
          <a:xfrm>
            <a:off x="3960" y="5548680"/>
            <a:ext cx="991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Eventos ativadores podem </a:t>
            </a: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remover 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atitudes mentais (crenças ou objetivos)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CustomShape 4"/>
          <p:cNvSpPr/>
          <p:nvPr/>
        </p:nvSpPr>
        <p:spPr>
          <a:xfrm>
            <a:off x="195840" y="15660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Planos e Ações (</a:t>
            </a: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Arial"/>
              </a:rPr>
              <a:t>Containment goal</a:t>
            </a: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)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3" name="CustomShape 4"/>
          <p:cNvSpPr/>
          <p:nvPr/>
        </p:nvSpPr>
        <p:spPr>
          <a:xfrm>
            <a:off x="1632240" y="4312080"/>
            <a:ext cx="411120" cy="466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4" name="CustomShape 3"/>
          <p:cNvSpPr/>
          <p:nvPr/>
        </p:nvSpPr>
        <p:spPr>
          <a:xfrm>
            <a:off x="9459720" y="3494880"/>
            <a:ext cx="2479680" cy="152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Funciona como um </a:t>
            </a:r>
            <a:r>
              <a:rPr b="1" lang="pt-BR" sz="2000" spc="-1" strike="noStrike">
                <a:solidFill>
                  <a:srgbClr val="c00000"/>
                </a:solidFill>
                <a:latin typeface="Verdana"/>
                <a:ea typeface="Verdana"/>
              </a:rPr>
              <a:t>”tratamento de erros”</a:t>
            </a:r>
            <a:r>
              <a:rPr b="0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para planos que não possuem ativação.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Imagem 5" descr="Texto&#10;&#10;Descrição gerada automaticamente"/>
          <p:cNvPicPr/>
          <p:nvPr/>
        </p:nvPicPr>
        <p:blipFill>
          <a:blip r:embed="rId1"/>
          <a:stretch/>
        </p:blipFill>
        <p:spPr>
          <a:xfrm>
            <a:off x="789840" y="862200"/>
            <a:ext cx="10459800" cy="5133240"/>
          </a:xfrm>
          <a:prstGeom prst="rect">
            <a:avLst/>
          </a:prstGeom>
          <a:ln w="0">
            <a:noFill/>
          </a:ln>
        </p:spPr>
      </p:pic>
      <p:sp>
        <p:nvSpPr>
          <p:cNvPr id="746" name="CustomShape 4"/>
          <p:cNvSpPr/>
          <p:nvPr/>
        </p:nvSpPr>
        <p:spPr>
          <a:xfrm>
            <a:off x="195840" y="15660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Planos e Ações (</a:t>
            </a: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Arial"/>
              </a:rPr>
              <a:t>Test goal</a:t>
            </a: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)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" name="CustomShape 4"/>
          <p:cNvSpPr/>
          <p:nvPr/>
        </p:nvSpPr>
        <p:spPr>
          <a:xfrm>
            <a:off x="537840" y="5572800"/>
            <a:ext cx="9486000" cy="356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8" name="CustomShape 4"/>
          <p:cNvSpPr/>
          <p:nvPr/>
        </p:nvSpPr>
        <p:spPr>
          <a:xfrm>
            <a:off x="454680" y="2815560"/>
            <a:ext cx="3195720" cy="286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9" name="Imagem 7" descr="Texto&#10;&#10;Descrição gerada automaticamente"/>
          <p:cNvPicPr/>
          <p:nvPr/>
        </p:nvPicPr>
        <p:blipFill>
          <a:blip r:embed="rId2"/>
          <a:stretch/>
        </p:blipFill>
        <p:spPr>
          <a:xfrm>
            <a:off x="5694120" y="2104200"/>
            <a:ext cx="5070240" cy="862200"/>
          </a:xfrm>
          <a:prstGeom prst="rect">
            <a:avLst/>
          </a:prstGeom>
          <a:ln w="0">
            <a:noFill/>
          </a:ln>
        </p:spPr>
      </p:pic>
      <p:sp>
        <p:nvSpPr>
          <p:cNvPr id="750" name="CaixaDeTexto 1"/>
          <p:cNvSpPr/>
          <p:nvPr/>
        </p:nvSpPr>
        <p:spPr>
          <a:xfrm>
            <a:off x="415800" y="5957280"/>
            <a:ext cx="114850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3"/>
              </a:rPr>
              <a:t>https://sourceforge.net/p/chonos/examples/ci/master/tree/01-singleAgent/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Imagem 2" descr="Texto&#10;&#10;Descrição gerada automaticamente"/>
          <p:cNvPicPr/>
          <p:nvPr/>
        </p:nvPicPr>
        <p:blipFill>
          <a:blip r:embed="rId1"/>
          <a:stretch/>
        </p:blipFill>
        <p:spPr>
          <a:xfrm>
            <a:off x="484920" y="907560"/>
            <a:ext cx="11013840" cy="4640760"/>
          </a:xfrm>
          <a:prstGeom prst="rect">
            <a:avLst/>
          </a:prstGeom>
          <a:ln w="0">
            <a:noFill/>
          </a:ln>
        </p:spPr>
      </p:pic>
      <p:sp>
        <p:nvSpPr>
          <p:cNvPr id="752" name="CustomShape 4"/>
          <p:cNvSpPr/>
          <p:nvPr/>
        </p:nvSpPr>
        <p:spPr>
          <a:xfrm>
            <a:off x="195840" y="15660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Planos e Ações (</a:t>
            </a: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Arial"/>
              </a:rPr>
              <a:t>Belief goal</a:t>
            </a: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)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CustomShape 4"/>
          <p:cNvSpPr/>
          <p:nvPr/>
        </p:nvSpPr>
        <p:spPr>
          <a:xfrm>
            <a:off x="385560" y="4658400"/>
            <a:ext cx="10123200" cy="910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CaixaDeTexto 4"/>
          <p:cNvSpPr/>
          <p:nvPr/>
        </p:nvSpPr>
        <p:spPr>
          <a:xfrm>
            <a:off x="415800" y="5874480"/>
            <a:ext cx="114850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"/>
              </a:rPr>
              <a:t>https://sourceforge.net/p/chonos/examples/ci/master/tree/01-singleAgent/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CustomShape 1"/>
          <p:cNvSpPr/>
          <p:nvPr/>
        </p:nvSpPr>
        <p:spPr>
          <a:xfrm>
            <a:off x="95760" y="1099080"/>
            <a:ext cx="7774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Ações de um Plano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6" name="CustomShape 2"/>
          <p:cNvSpPr/>
          <p:nvPr/>
        </p:nvSpPr>
        <p:spPr>
          <a:xfrm>
            <a:off x="1342800" y="2061000"/>
            <a:ext cx="6426720" cy="4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1440">
              <a:lnSpc>
                <a:spcPct val="90000"/>
              </a:lnSpc>
              <a:spcBef>
                <a:spcPts val="1001"/>
              </a:spcBef>
            </a:pP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Mental Notes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7" name="CustomShape 3"/>
          <p:cNvSpPr/>
          <p:nvPr/>
        </p:nvSpPr>
        <p:spPr>
          <a:xfrm>
            <a:off x="709920" y="3213360"/>
            <a:ext cx="435204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São ações que </a:t>
            </a:r>
            <a:r>
              <a:rPr b="1" lang="pt-BR" sz="2400" spc="-1" strike="noStrike">
                <a:solidFill>
                  <a:srgbClr val="ff0000"/>
                </a:solidFill>
                <a:latin typeface="Verdana"/>
                <a:ea typeface="Verdana"/>
              </a:rPr>
              <a:t>adicionam</a:t>
            </a:r>
            <a:r>
              <a:rPr b="0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, </a:t>
            </a:r>
            <a:r>
              <a:rPr b="1" lang="pt-BR" sz="2400" spc="-1" strike="noStrike">
                <a:solidFill>
                  <a:srgbClr val="ff0000"/>
                </a:solidFill>
                <a:latin typeface="Verdana"/>
                <a:ea typeface="Verdana"/>
              </a:rPr>
              <a:t>removem</a:t>
            </a:r>
            <a:r>
              <a:rPr b="0" lang="pt-BR" sz="2400" spc="-1" strike="noStrike">
                <a:solidFill>
                  <a:srgbClr val="ff0000"/>
                </a:solidFill>
                <a:latin typeface="Verdana"/>
                <a:ea typeface="Verdana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ou </a:t>
            </a:r>
            <a:r>
              <a:rPr b="1" lang="pt-BR" sz="2400" spc="-1" strike="noStrike">
                <a:solidFill>
                  <a:srgbClr val="ff0000"/>
                </a:solidFill>
                <a:latin typeface="Verdana"/>
                <a:ea typeface="Verdana"/>
              </a:rPr>
              <a:t>atualizam</a:t>
            </a:r>
            <a:r>
              <a:rPr b="0" lang="pt-BR" sz="2400" spc="-1" strike="noStrike">
                <a:solidFill>
                  <a:srgbClr val="ff0000"/>
                </a:solidFill>
                <a:latin typeface="Verdana"/>
                <a:ea typeface="Verdana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uma </a:t>
            </a:r>
            <a:r>
              <a:rPr b="1" lang="pt-BR" sz="2800" spc="-1" strike="noStrike">
                <a:solidFill>
                  <a:srgbClr val="548235"/>
                </a:solidFill>
                <a:latin typeface="Verdana"/>
                <a:ea typeface="Verdana"/>
              </a:rPr>
              <a:t>crença</a:t>
            </a:r>
            <a:r>
              <a:rPr b="0" lang="pt-BR" sz="2800" spc="-1" strike="noStrike">
                <a:solidFill>
                  <a:srgbClr val="548235"/>
                </a:solidFill>
                <a:latin typeface="Verdana"/>
                <a:ea typeface="Verdana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na base de crenças do agente. 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8" name="Picture 2_24" descr=""/>
          <p:cNvPicPr/>
          <p:nvPr/>
        </p:nvPicPr>
        <p:blipFill>
          <a:blip r:embed="rId1"/>
          <a:stretch/>
        </p:blipFill>
        <p:spPr>
          <a:xfrm>
            <a:off x="6172560" y="1254240"/>
            <a:ext cx="5921280" cy="4736880"/>
          </a:xfrm>
          <a:prstGeom prst="rect">
            <a:avLst/>
          </a:prstGeom>
          <a:ln w="9360">
            <a:noFill/>
          </a:ln>
        </p:spPr>
      </p:pic>
      <p:sp>
        <p:nvSpPr>
          <p:cNvPr id="759" name="CustomShape 5"/>
          <p:cNvSpPr/>
          <p:nvPr/>
        </p:nvSpPr>
        <p:spPr>
          <a:xfrm>
            <a:off x="6417360" y="3510720"/>
            <a:ext cx="2088360" cy="594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0" name="CustomShape 6"/>
          <p:cNvSpPr/>
          <p:nvPr/>
        </p:nvSpPr>
        <p:spPr>
          <a:xfrm>
            <a:off x="6613560" y="5524200"/>
            <a:ext cx="1217520" cy="335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CustomShape 7"/>
          <p:cNvSpPr/>
          <p:nvPr/>
        </p:nvSpPr>
        <p:spPr>
          <a:xfrm>
            <a:off x="154440" y="14292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Mental Notes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CustomShape 3"/>
          <p:cNvSpPr/>
          <p:nvPr/>
        </p:nvSpPr>
        <p:spPr>
          <a:xfrm>
            <a:off x="237960" y="1107000"/>
            <a:ext cx="5034600" cy="66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São ações pré-definidas </a:t>
            </a:r>
            <a:r>
              <a:rPr b="1" lang="pt-BR" sz="2000" spc="-1" strike="noStrike">
                <a:solidFill>
                  <a:srgbClr val="2f5597"/>
                </a:solidFill>
                <a:latin typeface="Verdana"/>
                <a:ea typeface="Verdana"/>
              </a:rPr>
              <a:t>executadas</a:t>
            </a:r>
            <a:r>
              <a:rPr b="0" lang="pt-BR" sz="2000" spc="-1" strike="noStrike">
                <a:solidFill>
                  <a:srgbClr val="2f5597"/>
                </a:solidFill>
                <a:latin typeface="Verdana"/>
                <a:ea typeface="Verdana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internamente no agente.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3" name="CustomShape 4"/>
          <p:cNvSpPr/>
          <p:nvPr/>
        </p:nvSpPr>
        <p:spPr>
          <a:xfrm>
            <a:off x="480240" y="3298680"/>
            <a:ext cx="3321360" cy="25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.print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.send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.broadcast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.drop_all_desires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.my_name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.concat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.length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.min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CustomShape 5"/>
          <p:cNvSpPr/>
          <p:nvPr/>
        </p:nvSpPr>
        <p:spPr>
          <a:xfrm>
            <a:off x="2428920" y="3298680"/>
            <a:ext cx="3226320" cy="25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.max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.nth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.sort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.substring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.drop_all_events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.abolish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.string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.count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5" name="CustomShape 6"/>
          <p:cNvSpPr/>
          <p:nvPr/>
        </p:nvSpPr>
        <p:spPr>
          <a:xfrm>
            <a:off x="4264560" y="3298680"/>
            <a:ext cx="2661840" cy="25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.create_agent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.date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.wait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.random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.kill_agent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.time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.perceive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.stopMAS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6" name="CustomShape 7"/>
          <p:cNvSpPr/>
          <p:nvPr/>
        </p:nvSpPr>
        <p:spPr>
          <a:xfrm>
            <a:off x="154440" y="14292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Internal Actions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7" name="Imagem 2" descr="Texto&#10;&#10;Descrição gerada automaticamente"/>
          <p:cNvPicPr/>
          <p:nvPr/>
        </p:nvPicPr>
        <p:blipFill>
          <a:blip r:embed="rId1"/>
          <a:stretch/>
        </p:blipFill>
        <p:spPr>
          <a:xfrm>
            <a:off x="8765640" y="275760"/>
            <a:ext cx="2741400" cy="4100760"/>
          </a:xfrm>
          <a:prstGeom prst="rect">
            <a:avLst/>
          </a:prstGeom>
          <a:ln w="0">
            <a:noFill/>
          </a:ln>
        </p:spPr>
      </p:pic>
      <p:sp>
        <p:nvSpPr>
          <p:cNvPr id="768" name="CaixaDeTexto 2"/>
          <p:cNvSpPr/>
          <p:nvPr/>
        </p:nvSpPr>
        <p:spPr>
          <a:xfrm>
            <a:off x="5744880" y="4982760"/>
            <a:ext cx="633384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BORDINI, R.H.; HÜBNER, J.F.; WOOLDRIDGE, M. </a:t>
            </a: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Programming Multi-Agent Systems in AgentSpeak using Jason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. [</a:t>
            </a:r>
            <a:r>
              <a:rPr b="0" i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S. l.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]: Wiley, 2007(Wiley Series in Agent Technology). Disponível em: </a:t>
            </a:r>
            <a:r>
              <a:rPr b="0" lang="pt-BR" sz="14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"/>
              </a:rPr>
              <a:t>https://www.google.com.br/books/edition/Programming_Multi_Agent_Systems_in_Agent/AJHD4GkIQs0C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9" name="CaixaDeTexto 3"/>
          <p:cNvSpPr/>
          <p:nvPr/>
        </p:nvSpPr>
        <p:spPr>
          <a:xfrm>
            <a:off x="6397920" y="4465800"/>
            <a:ext cx="4183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DejaVu Sans"/>
              </a:rPr>
              <a:t>Consulte páginas: 237-255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5"/>
          <p:cNvSpPr/>
          <p:nvPr/>
        </p:nvSpPr>
        <p:spPr>
          <a:xfrm>
            <a:off x="154440" y="14292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Arquitetura BDI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CaixaDeTexto 1"/>
          <p:cNvSpPr/>
          <p:nvPr/>
        </p:nvSpPr>
        <p:spPr>
          <a:xfrm>
            <a:off x="511920" y="1719360"/>
            <a:ext cx="10836000" cy="283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 BDI possibilita a implementação de atitudes mentais (</a:t>
            </a:r>
            <a:r>
              <a:rPr b="1" i="1" lang="en-US" sz="2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crenças, desejos e intenções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) em agentes cognitivos.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Crença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é uma informação, ou seja, aquilo que o agente sabe sobre o ambiente, si mesmo ou outros agentes.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Desejo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é um propósito que o agente busca tornar realidade.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Intenção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é uma ação que o agente faz para alcançar um desejo.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CaixaDeTexto 4"/>
          <p:cNvSpPr/>
          <p:nvPr/>
        </p:nvSpPr>
        <p:spPr>
          <a:xfrm>
            <a:off x="310680" y="5658840"/>
            <a:ext cx="115117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HÜBNER, Jomi Fred; BORDINI, Rafael Heitor; VIEIRA, Renata. Introdução ao desenvolvimento de sistemas multiagentes com Jason.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XII Escola de Informática da SBC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v. 2, p. 51–89, 2004.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5"/>
          <p:cNvSpPr/>
          <p:nvPr/>
        </p:nvSpPr>
        <p:spPr>
          <a:xfrm>
            <a:off x="154440" y="14292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AgentSpeak(L)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CaixaDeTexto 1"/>
          <p:cNvSpPr/>
          <p:nvPr/>
        </p:nvSpPr>
        <p:spPr>
          <a:xfrm>
            <a:off x="511920" y="1719360"/>
            <a:ext cx="10836000" cy="185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 linguagem de programação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AgentSpeak(L)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é uma extensão natural e elegante de programação em lógica para a arquitetura de agentes BDI, que representa um modelo abstrato para a </a:t>
            </a:r>
            <a:r>
              <a:rPr b="1" lang="en-US" sz="2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programação de agentes cognitivos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CaixaDeTexto 4"/>
          <p:cNvSpPr/>
          <p:nvPr/>
        </p:nvSpPr>
        <p:spPr>
          <a:xfrm>
            <a:off x="310680" y="5658840"/>
            <a:ext cx="115117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HÜBNER, Jomi Fred; BORDINI, Rafael Heitor; VIEIRA, Renata. Introdução ao desenvolvimento de sistemas multiagentes com Jason.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XII Escola de Informática da SBC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v. 2, p. 51–89, 2004.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5"/>
          <p:cNvSpPr/>
          <p:nvPr/>
        </p:nvSpPr>
        <p:spPr>
          <a:xfrm>
            <a:off x="154440" y="142920"/>
            <a:ext cx="120348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AgentSpeak(L)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CaixaDeTexto 1"/>
          <p:cNvSpPr/>
          <p:nvPr/>
        </p:nvSpPr>
        <p:spPr>
          <a:xfrm>
            <a:off x="511920" y="1719360"/>
            <a:ext cx="10836000" cy="17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Um agente AgentSpeak(L) corresponde à especificação de: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CaixaDeTexto 4"/>
          <p:cNvSpPr/>
          <p:nvPr/>
        </p:nvSpPr>
        <p:spPr>
          <a:xfrm>
            <a:off x="310680" y="5658840"/>
            <a:ext cx="115117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HÜBNER, Jomi Fred; BORDINI, Rafael Heitor; VIEIRA, Renata. Introdução ao desenvolvimento de sistemas multiagentes com Jason.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XII Escola de Informática da SBC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v. 2, p. 51–89, 2004.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Personalizada 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2016-04-26T00:41:53Z</dcterms:created>
  <dc:creator>Kadu</dc:creator>
  <dc:description/>
  <dc:language>pt-PT</dc:language>
  <cp:lastModifiedBy/>
  <dcterms:modified xsi:type="dcterms:W3CDTF">2024-02-18T11:21:00Z</dcterms:modified>
  <cp:revision>1155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57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70</vt:i4>
  </property>
</Properties>
</file>